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13"/>
  </p:notesMasterIdLst>
  <p:handoutMasterIdLst>
    <p:handoutMasterId r:id="rId14"/>
  </p:handoutMasterIdLst>
  <p:sldIdLst>
    <p:sldId id="295" r:id="rId2"/>
    <p:sldId id="296" r:id="rId3"/>
    <p:sldId id="366" r:id="rId4"/>
    <p:sldId id="362" r:id="rId5"/>
    <p:sldId id="364" r:id="rId6"/>
    <p:sldId id="350" r:id="rId7"/>
    <p:sldId id="370" r:id="rId8"/>
    <p:sldId id="351" r:id="rId9"/>
    <p:sldId id="368" r:id="rId10"/>
    <p:sldId id="371" r:id="rId11"/>
    <p:sldId id="365" r:id="rId12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66"/>
            <p14:sldId id="362"/>
            <p14:sldId id="364"/>
            <p14:sldId id="350"/>
            <p14:sldId id="370"/>
            <p14:sldId id="351"/>
            <p14:sldId id="368"/>
            <p14:sldId id="371"/>
            <p14:sldId id="3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5" autoAdjust="0"/>
    <p:restoredTop sz="82381" autoAdjust="0"/>
  </p:normalViewPr>
  <p:slideViewPr>
    <p:cSldViewPr snapToGrid="0" snapToObjects="1">
      <p:cViewPr varScale="1">
        <p:scale>
          <a:sx n="121" d="100"/>
          <a:sy n="121" d="100"/>
        </p:scale>
        <p:origin x="1290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17-3-2025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17-3-2025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</a:t>
            </a:r>
            <a:r>
              <a:rPr lang="en-US" baseline="0" dirty="0"/>
              <a:t> the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1523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770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104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17-3-2025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Week 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Pointers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/>
              <a:t>structures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4209" y="2398979"/>
          <a:ext cx="577460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943">
                  <a:extLst>
                    <a:ext uri="{9D8B030D-6E8A-4147-A177-3AD203B41FA5}">
                      <a16:colId xmlns:a16="http://schemas.microsoft.com/office/drawing/2014/main" val="1671055024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376817312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3391532395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1023553401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1282439863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3028210307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1669424935"/>
                    </a:ext>
                  </a:extLst>
                </a:gridCol>
              </a:tblGrid>
              <a:tr h="250825">
                <a:tc rowSpan="6"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MEMORY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ADDRESS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0226"/>
                  </a:ext>
                </a:extLst>
              </a:tr>
              <a:tr h="250825">
                <a:tc vMerge="1"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&amp;a[0]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&amp;a[1]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&amp;a[2]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&amp;a[3]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&amp;a[4]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879791"/>
                  </a:ext>
                </a:extLst>
              </a:tr>
              <a:tr h="250825">
                <a:tc vMerge="1"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722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VALUE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631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a[4]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6596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0276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4209" y="1154656"/>
            <a:ext cx="41077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a[5] = {2, 4, 5, 8, 1};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*pa = a;     // same as : </a:t>
            </a:r>
            <a:r>
              <a:rPr lang="en-US" dirty="0" err="1"/>
              <a:t>int</a:t>
            </a:r>
            <a:r>
              <a:rPr lang="en-US" dirty="0"/>
              <a:t> *pa = &amp;a[0];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x = *pa;     // same as : </a:t>
            </a:r>
            <a:r>
              <a:rPr lang="en-US" dirty="0" err="1"/>
              <a:t>int</a:t>
            </a:r>
            <a:r>
              <a:rPr lang="en-US" dirty="0"/>
              <a:t> x = a[0];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up: </a:t>
            </a:r>
            <a:r>
              <a:rPr lang="nl-NL" dirty="0"/>
              <a:t>Pointers </a:t>
            </a:r>
            <a:r>
              <a:rPr lang="nl-NL" dirty="0" err="1"/>
              <a:t>and</a:t>
            </a:r>
            <a:r>
              <a:rPr lang="nl-NL" dirty="0"/>
              <a:t> Arrays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238813" y="4252243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64565" y="3990633"/>
            <a:ext cx="125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Pointer </a:t>
            </a:r>
            <a:r>
              <a:rPr lang="nl-NL" sz="1400" dirty="0" err="1"/>
              <a:t>arithmetic</a:t>
            </a:r>
            <a:endParaRPr lang="en-GB" sz="1400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238810" y="3859828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964565" y="3687273"/>
            <a:ext cx="1354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Array </a:t>
            </a:r>
            <a:r>
              <a:rPr lang="nl-NL" sz="1400" dirty="0" err="1"/>
              <a:t>indexing</a:t>
            </a:r>
            <a:endParaRPr lang="en-GB" sz="1400" dirty="0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238813" y="2871787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964568" y="2699232"/>
            <a:ext cx="135441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Array </a:t>
            </a:r>
            <a:r>
              <a:rPr lang="nl-NL" sz="1400" dirty="0" err="1"/>
              <a:t>indexing</a:t>
            </a:r>
            <a:endParaRPr lang="en-GB" sz="1400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6238816" y="2563928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4568" y="2398109"/>
            <a:ext cx="19731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Pointer </a:t>
            </a:r>
            <a:r>
              <a:rPr lang="nl-NL" sz="1400" dirty="0" err="1"/>
              <a:t>arithmetic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99679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up: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329940" cy="2894954"/>
          </a:xfrm>
        </p:spPr>
        <p:txBody>
          <a:bodyPr/>
          <a:lstStyle/>
          <a:p>
            <a:r>
              <a:rPr lang="en-US" sz="1600" dirty="0"/>
              <a:t>A structure is a collection of one or more variables, possibly of different types under a single name for convenient handling</a:t>
            </a:r>
          </a:p>
          <a:p>
            <a:endParaRPr lang="en-US" sz="1600" dirty="0"/>
          </a:p>
          <a:p>
            <a:r>
              <a:rPr lang="en-US" sz="1600" dirty="0"/>
              <a:t>Structure members can be accessed using the </a:t>
            </a:r>
            <a:r>
              <a:rPr lang="en-US" sz="1600" dirty="0">
                <a:solidFill>
                  <a:srgbClr val="FF0000"/>
                </a:solidFill>
              </a:rPr>
              <a:t>‘.’ </a:t>
            </a:r>
            <a:r>
              <a:rPr lang="en-US" sz="1600" dirty="0"/>
              <a:t>operator</a:t>
            </a:r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480560" y="68580"/>
            <a:ext cx="3566160" cy="501339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point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uint8_t x; // Horizontal coordinate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uint8_t y; // Vertical coordinate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};</a:t>
            </a:r>
          </a:p>
          <a:p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book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char title[50];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char author[50];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GB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};</a:t>
            </a:r>
          </a:p>
          <a:p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main()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point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p1;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p1.x = 3;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p1.y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2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book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book1;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strcpy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(book1.title, "Programming in C");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strcpy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(book1.author, "Stephen </a:t>
            </a:r>
            <a:r>
              <a:rPr lang="en-GB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Kochan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book1.id = 2000;</a:t>
            </a:r>
          </a:p>
          <a:p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return 0;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688080" y="3208020"/>
            <a:ext cx="1203960" cy="0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895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Typedef</a:t>
            </a:r>
            <a:r>
              <a:rPr lang="en-GB" dirty="0"/>
              <a:t> keyword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263617"/>
            <a:ext cx="3390900" cy="28378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/>
            <a:r>
              <a:rPr lang="en-US" dirty="0" err="1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struct</a:t>
            </a:r>
            <a:r>
              <a:rPr lang="en-US" dirty="0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book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{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char title[50];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float price;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};</a:t>
            </a:r>
          </a:p>
          <a:p>
            <a:pPr marL="457200"/>
            <a:endParaRPr lang="en-US" dirty="0">
              <a:solidFill>
                <a:schemeClr val="tx1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/>
            <a:r>
              <a:rPr lang="en-US" dirty="0" err="1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struct</a:t>
            </a:r>
            <a:r>
              <a:rPr lang="en-US" dirty="0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book </a:t>
            </a:r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my_book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457200"/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my_book.price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= 19.95;</a:t>
            </a:r>
          </a:p>
          <a:p>
            <a:pPr algn="ctr"/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4937760" y="1263617"/>
            <a:ext cx="3390900" cy="28378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/>
            <a:r>
              <a:rPr lang="en-US" dirty="0" err="1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typedef</a:t>
            </a:r>
            <a:r>
              <a:rPr lang="en-US" dirty="0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struct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{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char title[50];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float price;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} </a:t>
            </a:r>
            <a:r>
              <a:rPr lang="en-US" dirty="0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Book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457200"/>
            <a:endParaRPr lang="en-US" dirty="0">
              <a:solidFill>
                <a:schemeClr val="tx1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/>
            <a:r>
              <a:rPr lang="en-US" dirty="0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Book </a:t>
            </a:r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my_book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457200"/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my_book.price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= 19.95;</a:t>
            </a:r>
          </a:p>
          <a:p>
            <a:pPr marL="457200"/>
            <a:endParaRPr lang="en-US" dirty="0">
              <a:solidFill>
                <a:schemeClr val="tx1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/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3093720" y="3832860"/>
            <a:ext cx="2567940" cy="10744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advantage of </a:t>
            </a:r>
            <a:r>
              <a:rPr lang="nl-NL" dirty="0" err="1"/>
              <a:t>using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typedef</a:t>
            </a:r>
            <a:r>
              <a:rPr lang="nl-NL" dirty="0"/>
              <a:t> </a:t>
            </a:r>
            <a:r>
              <a:rPr lang="nl-NL" dirty="0" err="1"/>
              <a:t>keyword</a:t>
            </a:r>
            <a:r>
              <a:rPr lang="nl-NL" dirty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259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560"/>
            <a:ext cx="8229600" cy="857250"/>
          </a:xfrm>
        </p:spPr>
        <p:txBody>
          <a:bodyPr>
            <a:normAutofit/>
          </a:bodyPr>
          <a:lstStyle/>
          <a:p>
            <a:r>
              <a:rPr lang="nl-NL" sz="2200" dirty="0"/>
              <a:t>Pointers </a:t>
            </a:r>
            <a:r>
              <a:rPr lang="nl-NL" sz="2200" dirty="0" err="1"/>
              <a:t>and</a:t>
            </a:r>
            <a:r>
              <a:rPr lang="nl-NL" sz="2200" dirty="0"/>
              <a:t> </a:t>
            </a:r>
            <a:r>
              <a:rPr lang="nl-NL" sz="2200" dirty="0" err="1"/>
              <a:t>Structures</a:t>
            </a:r>
            <a:r>
              <a:rPr lang="nl-NL" sz="2200" dirty="0"/>
              <a:t> - Basics</a:t>
            </a:r>
            <a:endParaRPr lang="en-US" sz="2200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909060" cy="346810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When not using pointers, structure members are accessed using the </a:t>
            </a: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‘.’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operator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When using pointers: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structure members can be accessed using either the 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‘.’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operator or </a:t>
            </a: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‘-&gt;’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operator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Best practice is to use the </a:t>
            </a: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‘-&gt;’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operator for the sake of code legibility</a:t>
            </a:r>
          </a:p>
          <a:p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5608320" y="227560"/>
            <a:ext cx="3390900" cy="475592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typedef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Point;</a:t>
            </a:r>
          </a:p>
          <a:p>
            <a:b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main()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Point p1; 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p1.x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p1.y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20;</a:t>
            </a:r>
          </a:p>
          <a:p>
            <a:b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Point *ptr_p1 = &amp;p1;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(*ptr_p1).x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11;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(*ptr_p1).y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21;</a:t>
            </a:r>
          </a:p>
          <a:p>
            <a:b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</a:t>
            </a:r>
            <a:r>
              <a:rPr lang="en-GB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ptr_p1-&gt;x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12;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ptr_p1-&gt;y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22;</a:t>
            </a:r>
          </a:p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58126" y="3906253"/>
            <a:ext cx="2108334" cy="421907"/>
          </a:xfrm>
          <a:prstGeom prst="straightConnector1">
            <a:avLst/>
          </a:prstGeom>
          <a:ln w="19050" cap="flat" cmpd="sng" algn="ctr">
            <a:solidFill>
              <a:srgbClr val="00B05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703320" y="3154680"/>
            <a:ext cx="2263140" cy="395199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025140" y="1979815"/>
            <a:ext cx="2941320" cy="625705"/>
          </a:xfrm>
          <a:prstGeom prst="straightConnector1">
            <a:avLst/>
          </a:prstGeom>
          <a:ln w="19050" cap="flat" cmpd="sng" algn="ctr">
            <a:solidFill>
              <a:srgbClr val="00B0F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213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664743"/>
              </p:ext>
            </p:extLst>
          </p:nvPr>
        </p:nvGraphicFramePr>
        <p:xfrm>
          <a:off x="68579" y="2471168"/>
          <a:ext cx="6012180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030">
                  <a:extLst>
                    <a:ext uri="{9D8B030D-6E8A-4147-A177-3AD203B41FA5}">
                      <a16:colId xmlns:a16="http://schemas.microsoft.com/office/drawing/2014/main" val="1671055024"/>
                    </a:ext>
                  </a:extLst>
                </a:gridCol>
                <a:gridCol w="1002030">
                  <a:extLst>
                    <a:ext uri="{9D8B030D-6E8A-4147-A177-3AD203B41FA5}">
                      <a16:colId xmlns:a16="http://schemas.microsoft.com/office/drawing/2014/main" val="376817312"/>
                    </a:ext>
                  </a:extLst>
                </a:gridCol>
                <a:gridCol w="1002030">
                  <a:extLst>
                    <a:ext uri="{9D8B030D-6E8A-4147-A177-3AD203B41FA5}">
                      <a16:colId xmlns:a16="http://schemas.microsoft.com/office/drawing/2014/main" val="3391532395"/>
                    </a:ext>
                  </a:extLst>
                </a:gridCol>
                <a:gridCol w="1002030">
                  <a:extLst>
                    <a:ext uri="{9D8B030D-6E8A-4147-A177-3AD203B41FA5}">
                      <a16:colId xmlns:a16="http://schemas.microsoft.com/office/drawing/2014/main" val="1023553401"/>
                    </a:ext>
                  </a:extLst>
                </a:gridCol>
                <a:gridCol w="1002030">
                  <a:extLst>
                    <a:ext uri="{9D8B030D-6E8A-4147-A177-3AD203B41FA5}">
                      <a16:colId xmlns:a16="http://schemas.microsoft.com/office/drawing/2014/main" val="1282439863"/>
                    </a:ext>
                  </a:extLst>
                </a:gridCol>
                <a:gridCol w="1002030">
                  <a:extLst>
                    <a:ext uri="{9D8B030D-6E8A-4147-A177-3AD203B41FA5}">
                      <a16:colId xmlns:a16="http://schemas.microsoft.com/office/drawing/2014/main" val="3028210307"/>
                    </a:ext>
                  </a:extLst>
                </a:gridCol>
              </a:tblGrid>
              <a:tr h="250825">
                <a:tc rowSpan="6"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MEMORY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ADDRESS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</a:t>
                      </a:r>
                      <a:r>
                        <a:rPr lang="en-US" sz="1200" b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ptr</a:t>
                      </a:r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-&gt;x)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</a:t>
                      </a:r>
                      <a:r>
                        <a:rPr lang="en-US" sz="1200" b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ptr</a:t>
                      </a:r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-&gt;y)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&amp;((ptr+1)-&gt;x)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&amp;((ptr+1)-&gt;y)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0226"/>
                  </a:ext>
                </a:extLst>
              </a:tr>
              <a:tr h="250825">
                <a:tc vMerge="1"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&amp;(p[0].x)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&amp;(p[0].y)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&amp;(p[1].x)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&amp;(p[1].y)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879791"/>
                  </a:ext>
                </a:extLst>
              </a:tr>
              <a:tr h="250825">
                <a:tc vMerge="1"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722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VALUE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631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p[0].x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p[0].y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p[1].x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p[1].y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6596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ptr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-&gt;x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ptr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-&gt;y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(ptr+1)-&gt;x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(ptr+1)-&gt;y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0276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4208" y="1154656"/>
            <a:ext cx="8222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Point p[2] = {{5, 3}, {8, 6}};</a:t>
            </a:r>
            <a:br>
              <a:rPr lang="en-US" dirty="0"/>
            </a:br>
            <a:r>
              <a:rPr lang="en-US" dirty="0"/>
              <a:t>Point* </a:t>
            </a:r>
            <a:r>
              <a:rPr lang="en-US" dirty="0" err="1"/>
              <a:t>ptr</a:t>
            </a:r>
            <a:r>
              <a:rPr lang="en-US" dirty="0"/>
              <a:t> = p;     // same as : Point* </a:t>
            </a:r>
            <a:r>
              <a:rPr lang="en-US" dirty="0" err="1"/>
              <a:t>ptr</a:t>
            </a:r>
            <a:r>
              <a:rPr lang="en-US" dirty="0"/>
              <a:t> = &amp;p[0];</a:t>
            </a:r>
            <a:br>
              <a:rPr lang="en-US" dirty="0"/>
            </a:br>
            <a:r>
              <a:rPr lang="en-US" dirty="0"/>
              <a:t>Point </a:t>
            </a:r>
            <a:r>
              <a:rPr lang="en-US" dirty="0" err="1"/>
              <a:t>first_point</a:t>
            </a:r>
            <a:r>
              <a:rPr lang="en-US" dirty="0"/>
              <a:t> = *</a:t>
            </a:r>
            <a:r>
              <a:rPr lang="en-US" dirty="0" err="1"/>
              <a:t>ptr</a:t>
            </a:r>
            <a:r>
              <a:rPr lang="en-US" dirty="0"/>
              <a:t>;    // same as : Point </a:t>
            </a:r>
            <a:r>
              <a:rPr lang="en-US" dirty="0" err="1"/>
              <a:t>first_point</a:t>
            </a:r>
            <a:r>
              <a:rPr lang="en-US" dirty="0"/>
              <a:t> = p[0];</a:t>
            </a:r>
          </a:p>
          <a:p>
            <a:r>
              <a:rPr lang="en-US" dirty="0"/>
              <a:t>Point </a:t>
            </a:r>
            <a:r>
              <a:rPr lang="en-US" dirty="0" err="1"/>
              <a:t>second_point</a:t>
            </a:r>
            <a:r>
              <a:rPr lang="en-US" dirty="0"/>
              <a:t> = *(ptr+1);    // same as : Point </a:t>
            </a:r>
            <a:r>
              <a:rPr lang="en-US" dirty="0" err="1"/>
              <a:t>second_point</a:t>
            </a:r>
            <a:r>
              <a:rPr lang="en-US" dirty="0"/>
              <a:t> = p[1];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200" dirty="0"/>
              <a:t>Pointers </a:t>
            </a:r>
            <a:r>
              <a:rPr lang="nl-NL" sz="2200" dirty="0" err="1"/>
              <a:t>and</a:t>
            </a:r>
            <a:r>
              <a:rPr lang="nl-NL" sz="2200" dirty="0"/>
              <a:t> </a:t>
            </a:r>
            <a:r>
              <a:rPr lang="nl-NL" sz="2200" dirty="0" err="1"/>
              <a:t>Structures</a:t>
            </a:r>
            <a:r>
              <a:rPr lang="nl-NL" sz="2200" dirty="0"/>
              <a:t> - Basics</a:t>
            </a:r>
            <a:endParaRPr lang="en-GB" sz="22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238813" y="4244222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64565" y="3982612"/>
            <a:ext cx="125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Pointer </a:t>
            </a:r>
            <a:r>
              <a:rPr lang="nl-NL" sz="1400" dirty="0" err="1"/>
              <a:t>arithmetic</a:t>
            </a:r>
            <a:endParaRPr lang="en-GB" sz="1400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238810" y="3851807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964565" y="3679252"/>
            <a:ext cx="1354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Array </a:t>
            </a:r>
            <a:r>
              <a:rPr lang="nl-NL" sz="1400" dirty="0" err="1"/>
              <a:t>indexing</a:t>
            </a:r>
            <a:endParaRPr lang="en-GB" sz="1400" dirty="0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238813" y="2943976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964568" y="2771421"/>
            <a:ext cx="135441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Array </a:t>
            </a:r>
            <a:r>
              <a:rPr lang="nl-NL" sz="1400" dirty="0" err="1"/>
              <a:t>indexing</a:t>
            </a:r>
            <a:endParaRPr lang="en-GB" sz="1400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6238816" y="2636117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4568" y="2470298"/>
            <a:ext cx="19731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Pointer </a:t>
            </a:r>
            <a:r>
              <a:rPr lang="nl-NL" sz="1400" dirty="0" err="1"/>
              <a:t>arithmetic</a:t>
            </a:r>
            <a:endParaRPr lang="en-GB" sz="1400" dirty="0"/>
          </a:p>
        </p:txBody>
      </p:sp>
      <p:sp>
        <p:nvSpPr>
          <p:cNvPr id="3" name="Rounded Rectangle 2"/>
          <p:cNvSpPr/>
          <p:nvPr/>
        </p:nvSpPr>
        <p:spPr>
          <a:xfrm>
            <a:off x="5791200" y="60960"/>
            <a:ext cx="2720340" cy="109369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Typedef</a:t>
            </a: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uint8_t x; // Horizontal coordinate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uint8_t y; // Vertical coordinate</a:t>
            </a:r>
          </a:p>
          <a:p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Point;</a:t>
            </a:r>
          </a:p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04276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363790" y="1097359"/>
            <a:ext cx="21517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typedef</a:t>
            </a:r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struct</a:t>
            </a:r>
            <a:endParaRPr lang="en-US" dirty="0"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{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	char t[15];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int</a:t>
            </a:r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*p;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int</a:t>
            </a:r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x;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}Foo;</a:t>
            </a:r>
            <a:endParaRPr lang="nl-NL" dirty="0">
              <a:solidFill>
                <a:srgbClr val="4F81BD"/>
              </a:solidFill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015634"/>
              </p:ext>
            </p:extLst>
          </p:nvPr>
        </p:nvGraphicFramePr>
        <p:xfrm>
          <a:off x="2908318" y="1220368"/>
          <a:ext cx="5505766" cy="2860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8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6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811">
                <a:tc>
                  <a:txBody>
                    <a:bodyPr/>
                    <a:lstStyle/>
                    <a:p>
                      <a:endParaRPr lang="nl-NL" sz="18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dirty="0">
                          <a:latin typeface="+mn-lt"/>
                          <a:cs typeface="Arial" panose="020B0604020202020204" pitchFamily="34" charset="0"/>
                        </a:rPr>
                        <a:t>Correct?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dirty="0" err="1">
                          <a:latin typeface="+mn-lt"/>
                          <a:cs typeface="Arial" panose="020B0604020202020204" pitchFamily="34" charset="0"/>
                        </a:rPr>
                        <a:t>Result</a:t>
                      </a:r>
                      <a:endParaRPr lang="nl-NL" sz="18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f1.x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= 7;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int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j = </a:t>
                      </a:r>
                      <a:r>
                        <a:rPr lang="en-US" sz="1800" b="0" i="0" baseline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sizeof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(f1.t);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j =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baseline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sizeof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800" b="0" i="0" baseline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f1.p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);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strcpy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800" b="0" i="0" baseline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f1.t,”test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”);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j =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baseline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sizeof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(f1.t);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*(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f1.p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) = 15;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f2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f1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66274" y="3176084"/>
            <a:ext cx="1649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 f1;</a:t>
            </a:r>
          </a:p>
          <a:p>
            <a:r>
              <a:rPr lang="en-US" dirty="0"/>
              <a:t>Foo *f2;</a:t>
            </a:r>
          </a:p>
        </p:txBody>
      </p:sp>
      <p:sp>
        <p:nvSpPr>
          <p:cNvPr id="7" name="Tekstvak 11"/>
          <p:cNvSpPr txBox="1"/>
          <p:nvPr/>
        </p:nvSpPr>
        <p:spPr>
          <a:xfrm>
            <a:off x="6021799" y="2792584"/>
            <a:ext cx="94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8" name="Tekstvak 12"/>
          <p:cNvSpPr txBox="1"/>
          <p:nvPr/>
        </p:nvSpPr>
        <p:spPr>
          <a:xfrm>
            <a:off x="6061999" y="3340378"/>
            <a:ext cx="208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Where</a:t>
            </a:r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is *(</a:t>
            </a:r>
            <a:r>
              <a:rPr lang="nl-N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f1.p</a:t>
            </a:r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)??</a:t>
            </a:r>
          </a:p>
        </p:txBody>
      </p:sp>
      <p:sp>
        <p:nvSpPr>
          <p:cNvPr id="10" name="Rechthoek 13"/>
          <p:cNvSpPr/>
          <p:nvPr/>
        </p:nvSpPr>
        <p:spPr>
          <a:xfrm>
            <a:off x="5994611" y="193610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1" name="Rechthoek 14"/>
          <p:cNvSpPr/>
          <p:nvPr/>
        </p:nvSpPr>
        <p:spPr>
          <a:xfrm>
            <a:off x="6061999" y="233402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2" name="Tekstvak 18"/>
          <p:cNvSpPr txBox="1"/>
          <p:nvPr/>
        </p:nvSpPr>
        <p:spPr>
          <a:xfrm>
            <a:off x="6061999" y="3697302"/>
            <a:ext cx="178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Where</a:t>
            </a:r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is *</a:t>
            </a:r>
            <a:r>
              <a:rPr lang="nl-N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f2</a:t>
            </a:r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??</a:t>
            </a:r>
          </a:p>
        </p:txBody>
      </p:sp>
      <p:sp>
        <p:nvSpPr>
          <p:cNvPr id="13" name="Tekstvak 6"/>
          <p:cNvSpPr txBox="1"/>
          <p:nvPr/>
        </p:nvSpPr>
        <p:spPr>
          <a:xfrm>
            <a:off x="5071028" y="1930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4" name="Tekstvak 7"/>
          <p:cNvSpPr txBox="1"/>
          <p:nvPr/>
        </p:nvSpPr>
        <p:spPr>
          <a:xfrm>
            <a:off x="5064266" y="159102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5" name="Tekstvak 8"/>
          <p:cNvSpPr txBox="1"/>
          <p:nvPr/>
        </p:nvSpPr>
        <p:spPr>
          <a:xfrm>
            <a:off x="5086847" y="231476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6" name="Tekstvak 9"/>
          <p:cNvSpPr txBox="1"/>
          <p:nvPr/>
        </p:nvSpPr>
        <p:spPr>
          <a:xfrm>
            <a:off x="5064266" y="27925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7" name="Tekstvak 10"/>
          <p:cNvSpPr txBox="1"/>
          <p:nvPr/>
        </p:nvSpPr>
        <p:spPr>
          <a:xfrm>
            <a:off x="5112945" y="336586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5112945" y="3749827"/>
            <a:ext cx="48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Self-study</a:t>
            </a:r>
            <a:r>
              <a:rPr lang="nl-NL" dirty="0"/>
              <a:t> Quiz (part 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07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363790" y="1097359"/>
            <a:ext cx="21517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typedef</a:t>
            </a:r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struct</a:t>
            </a:r>
            <a:endParaRPr lang="en-US" dirty="0"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{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	char t[15];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int</a:t>
            </a:r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*p;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lang="en-US" dirty="0" err="1">
                <a:ea typeface="SimSun" panose="02010600030101010101" pitchFamily="2" charset="-122"/>
                <a:cs typeface="Arial" panose="020B0604020202020204" pitchFamily="34" charset="0"/>
              </a:rPr>
              <a:t>int</a:t>
            </a:r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 x;</a:t>
            </a:r>
          </a:p>
          <a:p>
            <a:pPr marL="457200"/>
            <a:r>
              <a:rPr lang="en-US" dirty="0">
                <a:ea typeface="SimSun" panose="02010600030101010101" pitchFamily="2" charset="-122"/>
                <a:cs typeface="Arial" panose="020B0604020202020204" pitchFamily="34" charset="0"/>
              </a:rPr>
              <a:t>}Foo;</a:t>
            </a:r>
            <a:endParaRPr lang="nl-NL" dirty="0">
              <a:solidFill>
                <a:srgbClr val="4F81BD"/>
              </a:solidFill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479181"/>
              </p:ext>
            </p:extLst>
          </p:nvPr>
        </p:nvGraphicFramePr>
        <p:xfrm>
          <a:off x="2908318" y="1220368"/>
          <a:ext cx="5505766" cy="25860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8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6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811">
                <a:tc>
                  <a:txBody>
                    <a:bodyPr/>
                    <a:lstStyle/>
                    <a:p>
                      <a:endParaRPr lang="nl-NL" sz="18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dirty="0">
                          <a:latin typeface="+mn-lt"/>
                          <a:cs typeface="Arial" panose="020B0604020202020204" pitchFamily="34" charset="0"/>
                        </a:rPr>
                        <a:t>Correct?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dirty="0" err="1">
                          <a:latin typeface="+mn-lt"/>
                          <a:cs typeface="Arial" panose="020B0604020202020204" pitchFamily="34" charset="0"/>
                        </a:rPr>
                        <a:t>Result</a:t>
                      </a:r>
                      <a:endParaRPr lang="nl-NL" sz="18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f1.p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= &amp;f1.x;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*(f1.p) = 12;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j =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baseline="0" dirty="0" err="1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strlen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(f1.t);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0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f2 =</a:t>
                      </a:r>
                      <a:r>
                        <a:rPr lang="nl-NL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&amp;f1;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*(f1.p) = 15;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f1</a:t>
                      </a:r>
                      <a:r>
                        <a:rPr lang="en-US" sz="1800" b="0" i="0" baseline="0" dirty="0">
                          <a:solidFill>
                            <a:schemeClr val="tx1"/>
                          </a:solidFill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= f2;</a:t>
                      </a:r>
                      <a:endParaRPr lang="nl-NL" sz="18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b="0" i="0" kern="1200" dirty="0">
                        <a:solidFill>
                          <a:schemeClr val="tx1"/>
                        </a:solidFill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66274" y="3176084"/>
            <a:ext cx="1649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 f1;</a:t>
            </a:r>
          </a:p>
          <a:p>
            <a:r>
              <a:rPr lang="en-US" dirty="0"/>
              <a:t>Foo *f2;</a:t>
            </a:r>
          </a:p>
        </p:txBody>
      </p:sp>
      <p:sp>
        <p:nvSpPr>
          <p:cNvPr id="7" name="Tekstvak 11"/>
          <p:cNvSpPr txBox="1"/>
          <p:nvPr/>
        </p:nvSpPr>
        <p:spPr>
          <a:xfrm>
            <a:off x="6021799" y="2729932"/>
            <a:ext cx="2272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(*f2).x == 12</a:t>
            </a:r>
          </a:p>
          <a:p>
            <a:endParaRPr lang="nl-NL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kstvak 12"/>
          <p:cNvSpPr txBox="1"/>
          <p:nvPr/>
        </p:nvSpPr>
        <p:spPr>
          <a:xfrm>
            <a:off x="5994611" y="3077744"/>
            <a:ext cx="208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*(f1.p) == 15</a:t>
            </a:r>
          </a:p>
        </p:txBody>
      </p:sp>
      <p:sp>
        <p:nvSpPr>
          <p:cNvPr id="10" name="Rechthoek 13"/>
          <p:cNvSpPr/>
          <p:nvPr/>
        </p:nvSpPr>
        <p:spPr>
          <a:xfrm>
            <a:off x="5994611" y="1936105"/>
            <a:ext cx="2186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*(f1.p) == f1.x == 12</a:t>
            </a:r>
          </a:p>
        </p:txBody>
      </p:sp>
      <p:sp>
        <p:nvSpPr>
          <p:cNvPr id="11" name="Rechthoek 14"/>
          <p:cNvSpPr/>
          <p:nvPr/>
        </p:nvSpPr>
        <p:spPr>
          <a:xfrm>
            <a:off x="6044380" y="2330083"/>
            <a:ext cx="1941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 == 4</a:t>
            </a:r>
          </a:p>
          <a:p>
            <a:endParaRPr lang="nl-NL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kstvak 18"/>
          <p:cNvSpPr txBox="1"/>
          <p:nvPr/>
        </p:nvSpPr>
        <p:spPr>
          <a:xfrm>
            <a:off x="6021799" y="3447076"/>
            <a:ext cx="1469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Types </a:t>
            </a:r>
            <a:r>
              <a:rPr lang="nl-N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differ</a:t>
            </a:r>
            <a:endParaRPr lang="nl-NL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Tekstvak 6"/>
          <p:cNvSpPr txBox="1"/>
          <p:nvPr/>
        </p:nvSpPr>
        <p:spPr>
          <a:xfrm>
            <a:off x="5071028" y="1930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4" name="Tekstvak 7"/>
          <p:cNvSpPr txBox="1"/>
          <p:nvPr/>
        </p:nvSpPr>
        <p:spPr>
          <a:xfrm>
            <a:off x="5064266" y="159102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5" name="Tekstvak 8"/>
          <p:cNvSpPr txBox="1"/>
          <p:nvPr/>
        </p:nvSpPr>
        <p:spPr>
          <a:xfrm>
            <a:off x="5086847" y="231476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6" name="Tekstvak 9"/>
          <p:cNvSpPr txBox="1"/>
          <p:nvPr/>
        </p:nvSpPr>
        <p:spPr>
          <a:xfrm>
            <a:off x="5064266" y="273669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7" name="Tekstvak 10"/>
          <p:cNvSpPr txBox="1"/>
          <p:nvPr/>
        </p:nvSpPr>
        <p:spPr>
          <a:xfrm>
            <a:off x="5086847" y="3077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5086847" y="3437062"/>
            <a:ext cx="48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Self-study</a:t>
            </a:r>
            <a:r>
              <a:rPr lang="nl-NL" dirty="0"/>
              <a:t> Quiz (part 2)</a:t>
            </a:r>
            <a:endParaRPr lang="en-GB" dirty="0"/>
          </a:p>
        </p:txBody>
      </p:sp>
      <p:sp>
        <p:nvSpPr>
          <p:cNvPr id="19" name="Tekstvak 15"/>
          <p:cNvSpPr txBox="1"/>
          <p:nvPr/>
        </p:nvSpPr>
        <p:spPr>
          <a:xfrm>
            <a:off x="6000287" y="1594696"/>
            <a:ext cx="185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*(</a:t>
            </a:r>
            <a:r>
              <a:rPr lang="nl-N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f1.p</a:t>
            </a:r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== 7</a:t>
            </a:r>
          </a:p>
        </p:txBody>
      </p:sp>
    </p:spTree>
    <p:extLst>
      <p:ext uri="{BB962C8B-B14F-4D97-AF65-F5344CB8AC3E}">
        <p14:creationId xmlns:p14="http://schemas.microsoft.com/office/powerpoint/2010/main" val="32528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Structures – Use with functions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5257398" y="973022"/>
            <a:ext cx="3741420" cy="40798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typedef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char title[50];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char author[50];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Book;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Book*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main()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Book book1 = {"Programming in C",       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"Stephen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Kochan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", 2000};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&amp;book1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return 0;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Book*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("%s\n",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-&gt;title);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("%s\n",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-&gt;author);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("%d\n",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-&gt;id);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1434" y="992725"/>
            <a:ext cx="3741420" cy="40798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typedef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char title[50];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char author[50];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Book;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main()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Book book1 = {"Programming in C",       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"Stephen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Kochan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", 2000};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book1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return 0;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("%s\n",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.title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("%s\n",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.author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("%d\n", 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.id);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37284" y="3820027"/>
            <a:ext cx="1937084" cy="114148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Which</a:t>
            </a:r>
            <a:r>
              <a:rPr lang="nl-NL" sz="1600" dirty="0"/>
              <a:t> </a:t>
            </a:r>
            <a:r>
              <a:rPr lang="nl-NL" sz="1600" dirty="0" err="1"/>
              <a:t>version</a:t>
            </a:r>
            <a:r>
              <a:rPr lang="nl-NL" sz="1600" dirty="0"/>
              <a:t> is more </a:t>
            </a:r>
            <a:r>
              <a:rPr lang="nl-NL" sz="1600" dirty="0" err="1"/>
              <a:t>efficient</a:t>
            </a:r>
            <a:r>
              <a:rPr lang="nl-NL" sz="1600" dirty="0"/>
              <a:t>?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8772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Structures – Use with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077076"/>
          </a:xfrm>
        </p:spPr>
        <p:txBody>
          <a:bodyPr>
            <a:normAutofit fontScale="92500" lnSpcReduction="1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When passing a structure to a function, a copy of the structure is created to be used in the function. Note: this is also true for any other type of variables (e.g.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double,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Passing structures to functions can result in memory overhead, more specifically with large structures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 large structures, it is more efficient to pass a structure pointer to a function rather than the structure itself</a:t>
            </a:r>
          </a:p>
          <a:p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5299509" y="896352"/>
            <a:ext cx="3741420" cy="406594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typedef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char title[50];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char author[50];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 Book;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Book*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main()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Book book1 = {"Programming in C",       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"Stephen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Kochan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", 2000};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&amp;book1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return 0;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b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Book*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("%s\n",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-&gt;title);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("%s\n",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-&gt;author);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printf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("%d\n", </a:t>
            </a:r>
            <a:r>
              <a:rPr lang="en-GB" sz="11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ptr_book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-&gt;id);</a:t>
            </a:r>
          </a:p>
          <a:p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27572568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1423</Words>
  <Application>Microsoft Office PowerPoint</Application>
  <PresentationFormat>Diavoorstelling (16:9)</PresentationFormat>
  <Paragraphs>270</Paragraphs>
  <Slides>11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PMingLiU</vt:lpstr>
      <vt:lpstr>SimSun</vt:lpstr>
      <vt:lpstr>Arial</vt:lpstr>
      <vt:lpstr>Calibri</vt:lpstr>
      <vt:lpstr>Times New Roman</vt:lpstr>
      <vt:lpstr>Aangepast ontwerp</vt:lpstr>
      <vt:lpstr>Programming in C</vt:lpstr>
      <vt:lpstr>Week 5</vt:lpstr>
      <vt:lpstr>Wrap up: Pointers and Arrays</vt:lpstr>
      <vt:lpstr>Wrap up: structure</vt:lpstr>
      <vt:lpstr>Typedef keyword</vt:lpstr>
      <vt:lpstr>Pointers and Structures - Basics</vt:lpstr>
      <vt:lpstr>Pointers and Structures - Basics</vt:lpstr>
      <vt:lpstr>Self-study Quiz (part 1)</vt:lpstr>
      <vt:lpstr>Self-study Quiz (part 2)</vt:lpstr>
      <vt:lpstr>Pointers and Structures – Use with functions</vt:lpstr>
      <vt:lpstr>Pointers and Structures – Use with functions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434</cp:revision>
  <cp:lastPrinted>2014-08-19T14:33:34Z</cp:lastPrinted>
  <dcterms:created xsi:type="dcterms:W3CDTF">2019-11-16T10:39:10Z</dcterms:created>
  <dcterms:modified xsi:type="dcterms:W3CDTF">2025-03-17T16:49:20Z</dcterms:modified>
</cp:coreProperties>
</file>