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21" r:id="rId1"/>
  </p:sldMasterIdLst>
  <p:notesMasterIdLst>
    <p:notesMasterId r:id="rId17"/>
  </p:notesMasterIdLst>
  <p:handoutMasterIdLst>
    <p:handoutMasterId r:id="rId18"/>
  </p:handoutMasterIdLst>
  <p:sldIdLst>
    <p:sldId id="295" r:id="rId2"/>
    <p:sldId id="296" r:id="rId3"/>
    <p:sldId id="346" r:id="rId4"/>
    <p:sldId id="316" r:id="rId5"/>
    <p:sldId id="334" r:id="rId6"/>
    <p:sldId id="347" r:id="rId7"/>
    <p:sldId id="343" r:id="rId8"/>
    <p:sldId id="340" r:id="rId9"/>
    <p:sldId id="351" r:id="rId10"/>
    <p:sldId id="339" r:id="rId11"/>
    <p:sldId id="350" r:id="rId12"/>
    <p:sldId id="349" r:id="rId13"/>
    <p:sldId id="318" r:id="rId14"/>
    <p:sldId id="352" r:id="rId15"/>
    <p:sldId id="345" r:id="rId16"/>
  </p:sldIdLst>
  <p:sldSz cx="9144000" cy="5143500" type="screen16x9"/>
  <p:notesSz cx="6858000" cy="9144000"/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ardsectie" id="{80BFA01C-CD74-7845-B021-672224978863}">
          <p14:sldIdLst>
            <p14:sldId id="295"/>
            <p14:sldId id="296"/>
            <p14:sldId id="346"/>
            <p14:sldId id="316"/>
            <p14:sldId id="334"/>
            <p14:sldId id="347"/>
            <p14:sldId id="343"/>
            <p14:sldId id="340"/>
            <p14:sldId id="351"/>
            <p14:sldId id="339"/>
            <p14:sldId id="350"/>
            <p14:sldId id="349"/>
            <p14:sldId id="318"/>
            <p14:sldId id="352"/>
            <p14:sldId id="34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uayrin,Brice B.P.B.J.P." initials="GB" lastIdx="2" clrIdx="0">
    <p:extLst>
      <p:ext uri="{19B8F6BF-5375-455C-9EA6-DF929625EA0E}">
        <p15:presenceInfo xmlns:p15="http://schemas.microsoft.com/office/powerpoint/2012/main" userId="S-1-5-21-11087255-1466054374-1897138802-23160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9" autoAdjust="0"/>
    <p:restoredTop sz="79022" autoAdjust="0"/>
  </p:normalViewPr>
  <p:slideViewPr>
    <p:cSldViewPr snapToGrid="0" snapToObjects="1">
      <p:cViewPr varScale="1">
        <p:scale>
          <a:sx n="116" d="100"/>
          <a:sy n="116" d="100"/>
        </p:scale>
        <p:origin x="1440" y="10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0CCD48-F619-4299-8ABC-FE3FAAF73DD0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029E41E5-EEAD-408B-8739-DC1E980866E3}">
      <dgm:prSet phldrT="[Text]"/>
      <dgm:spPr/>
      <dgm:t>
        <a:bodyPr/>
        <a:lstStyle/>
        <a:p>
          <a:r>
            <a:rPr lang="en-US" dirty="0"/>
            <a:t>Declaration</a:t>
          </a:r>
        </a:p>
      </dgm:t>
    </dgm:pt>
    <dgm:pt modelId="{730C77FE-84F2-4CEC-9C53-66CBD6C4E20D}" type="parTrans" cxnId="{217518C9-EB98-47FB-8B9A-C1E4A7EF9323}">
      <dgm:prSet/>
      <dgm:spPr/>
      <dgm:t>
        <a:bodyPr/>
        <a:lstStyle/>
        <a:p>
          <a:endParaRPr lang="en-US"/>
        </a:p>
      </dgm:t>
    </dgm:pt>
    <dgm:pt modelId="{612249E0-4D49-42D6-9307-F5261812C579}" type="sibTrans" cxnId="{217518C9-EB98-47FB-8B9A-C1E4A7EF9323}">
      <dgm:prSet/>
      <dgm:spPr/>
      <dgm:t>
        <a:bodyPr/>
        <a:lstStyle/>
        <a:p>
          <a:endParaRPr lang="en-US"/>
        </a:p>
      </dgm:t>
    </dgm:pt>
    <dgm:pt modelId="{621B3D85-22FD-48B1-9B17-929A00CDB65A}">
      <dgm:prSet phldrT="[Text]"/>
      <dgm:spPr/>
      <dgm:t>
        <a:bodyPr/>
        <a:lstStyle/>
        <a:p>
          <a:r>
            <a:rPr lang="en-US" dirty="0"/>
            <a:t>Initialization</a:t>
          </a:r>
        </a:p>
      </dgm:t>
    </dgm:pt>
    <dgm:pt modelId="{780227C2-6F03-4E9F-B5D0-C20F6953C510}" type="parTrans" cxnId="{82EA62F7-B63C-42A0-B2DF-068BFEBA2B5E}">
      <dgm:prSet/>
      <dgm:spPr/>
      <dgm:t>
        <a:bodyPr/>
        <a:lstStyle/>
        <a:p>
          <a:endParaRPr lang="en-US"/>
        </a:p>
      </dgm:t>
    </dgm:pt>
    <dgm:pt modelId="{09410A0E-8ADA-411C-AF44-C15B6BF894B7}" type="sibTrans" cxnId="{82EA62F7-B63C-42A0-B2DF-068BFEBA2B5E}">
      <dgm:prSet/>
      <dgm:spPr/>
      <dgm:t>
        <a:bodyPr/>
        <a:lstStyle/>
        <a:p>
          <a:endParaRPr lang="en-US"/>
        </a:p>
      </dgm:t>
    </dgm:pt>
    <dgm:pt modelId="{8CA2F7BF-7896-4EC8-92E0-56D2E6D3CAB9}">
      <dgm:prSet phldrT="[Text]"/>
      <dgm:spPr/>
      <dgm:t>
        <a:bodyPr/>
        <a:lstStyle/>
        <a:p>
          <a:r>
            <a:rPr lang="en-US" dirty="0"/>
            <a:t>Dereferencing</a:t>
          </a:r>
        </a:p>
      </dgm:t>
    </dgm:pt>
    <dgm:pt modelId="{A12D4DAB-0B08-44FE-BEB0-2B2B36038717}" type="parTrans" cxnId="{9245A476-A2A8-48CA-8499-120F4139B828}">
      <dgm:prSet/>
      <dgm:spPr/>
      <dgm:t>
        <a:bodyPr/>
        <a:lstStyle/>
        <a:p>
          <a:endParaRPr lang="en-US"/>
        </a:p>
      </dgm:t>
    </dgm:pt>
    <dgm:pt modelId="{49CBB040-A1CB-4E7D-81BA-4C79EE903860}" type="sibTrans" cxnId="{9245A476-A2A8-48CA-8499-120F4139B828}">
      <dgm:prSet/>
      <dgm:spPr/>
      <dgm:t>
        <a:bodyPr/>
        <a:lstStyle/>
        <a:p>
          <a:endParaRPr lang="en-US"/>
        </a:p>
      </dgm:t>
    </dgm:pt>
    <dgm:pt modelId="{61A1A9BE-3821-4674-BF2A-420674384665}" type="pres">
      <dgm:prSet presAssocID="{280CCD48-F619-4299-8ABC-FE3FAAF73DD0}" presName="Name0" presStyleCnt="0">
        <dgm:presLayoutVars>
          <dgm:dir/>
          <dgm:resizeHandles val="exact"/>
        </dgm:presLayoutVars>
      </dgm:prSet>
      <dgm:spPr/>
    </dgm:pt>
    <dgm:pt modelId="{2E2D8404-8FF0-4600-A974-51B89CB65DF4}" type="pres">
      <dgm:prSet presAssocID="{029E41E5-EEAD-408B-8739-DC1E980866E3}" presName="node" presStyleLbl="node1" presStyleIdx="0" presStyleCnt="3">
        <dgm:presLayoutVars>
          <dgm:bulletEnabled val="1"/>
        </dgm:presLayoutVars>
      </dgm:prSet>
      <dgm:spPr/>
    </dgm:pt>
    <dgm:pt modelId="{98DF8BF5-A5F0-4EE1-8154-3009B62771D6}" type="pres">
      <dgm:prSet presAssocID="{612249E0-4D49-42D6-9307-F5261812C579}" presName="sibTrans" presStyleLbl="sibTrans2D1" presStyleIdx="0" presStyleCnt="2"/>
      <dgm:spPr/>
    </dgm:pt>
    <dgm:pt modelId="{FF789BCB-6363-4BD3-8B3E-8461DF902B00}" type="pres">
      <dgm:prSet presAssocID="{612249E0-4D49-42D6-9307-F5261812C579}" presName="connectorText" presStyleLbl="sibTrans2D1" presStyleIdx="0" presStyleCnt="2"/>
      <dgm:spPr/>
    </dgm:pt>
    <dgm:pt modelId="{9F07EF78-722F-4C41-9BC2-6E833869FBD3}" type="pres">
      <dgm:prSet presAssocID="{621B3D85-22FD-48B1-9B17-929A00CDB65A}" presName="node" presStyleLbl="node1" presStyleIdx="1" presStyleCnt="3">
        <dgm:presLayoutVars>
          <dgm:bulletEnabled val="1"/>
        </dgm:presLayoutVars>
      </dgm:prSet>
      <dgm:spPr/>
    </dgm:pt>
    <dgm:pt modelId="{43561ED2-5A7A-4C78-8A1E-86E2D639F6A2}" type="pres">
      <dgm:prSet presAssocID="{09410A0E-8ADA-411C-AF44-C15B6BF894B7}" presName="sibTrans" presStyleLbl="sibTrans2D1" presStyleIdx="1" presStyleCnt="2"/>
      <dgm:spPr/>
    </dgm:pt>
    <dgm:pt modelId="{2657F9C7-4C85-4D7D-B620-AB5653B3FC7D}" type="pres">
      <dgm:prSet presAssocID="{09410A0E-8ADA-411C-AF44-C15B6BF894B7}" presName="connectorText" presStyleLbl="sibTrans2D1" presStyleIdx="1" presStyleCnt="2"/>
      <dgm:spPr/>
    </dgm:pt>
    <dgm:pt modelId="{DDD77F6B-02D2-49A3-958B-749E15DC9718}" type="pres">
      <dgm:prSet presAssocID="{8CA2F7BF-7896-4EC8-92E0-56D2E6D3CAB9}" presName="node" presStyleLbl="node1" presStyleIdx="2" presStyleCnt="3" custLinFactNeighborX="837" custLinFactNeighborY="1535">
        <dgm:presLayoutVars>
          <dgm:bulletEnabled val="1"/>
        </dgm:presLayoutVars>
      </dgm:prSet>
      <dgm:spPr/>
    </dgm:pt>
  </dgm:ptLst>
  <dgm:cxnLst>
    <dgm:cxn modelId="{EAF37A01-E72D-4FD2-9379-47B8ED5A59BB}" type="presOf" srcId="{09410A0E-8ADA-411C-AF44-C15B6BF894B7}" destId="{2657F9C7-4C85-4D7D-B620-AB5653B3FC7D}" srcOrd="1" destOrd="0" presId="urn:microsoft.com/office/officeart/2005/8/layout/process1"/>
    <dgm:cxn modelId="{DC0BC415-0438-4132-9470-9938EF3C6E23}" type="presOf" srcId="{612249E0-4D49-42D6-9307-F5261812C579}" destId="{FF789BCB-6363-4BD3-8B3E-8461DF902B00}" srcOrd="1" destOrd="0" presId="urn:microsoft.com/office/officeart/2005/8/layout/process1"/>
    <dgm:cxn modelId="{86F18316-120C-4456-BFFA-8650DED83821}" type="presOf" srcId="{612249E0-4D49-42D6-9307-F5261812C579}" destId="{98DF8BF5-A5F0-4EE1-8154-3009B62771D6}" srcOrd="0" destOrd="0" presId="urn:microsoft.com/office/officeart/2005/8/layout/process1"/>
    <dgm:cxn modelId="{A9DE261C-6E0F-411B-99F7-B64BE2ABE89E}" type="presOf" srcId="{029E41E5-EEAD-408B-8739-DC1E980866E3}" destId="{2E2D8404-8FF0-4600-A974-51B89CB65DF4}" srcOrd="0" destOrd="0" presId="urn:microsoft.com/office/officeart/2005/8/layout/process1"/>
    <dgm:cxn modelId="{C74FBF53-88BB-4BD9-A0AE-E1CC8B9DD940}" type="presOf" srcId="{280CCD48-F619-4299-8ABC-FE3FAAF73DD0}" destId="{61A1A9BE-3821-4674-BF2A-420674384665}" srcOrd="0" destOrd="0" presId="urn:microsoft.com/office/officeart/2005/8/layout/process1"/>
    <dgm:cxn modelId="{9245A476-A2A8-48CA-8499-120F4139B828}" srcId="{280CCD48-F619-4299-8ABC-FE3FAAF73DD0}" destId="{8CA2F7BF-7896-4EC8-92E0-56D2E6D3CAB9}" srcOrd="2" destOrd="0" parTransId="{A12D4DAB-0B08-44FE-BEB0-2B2B36038717}" sibTransId="{49CBB040-A1CB-4E7D-81BA-4C79EE903860}"/>
    <dgm:cxn modelId="{278847A2-46B5-44A7-8B5E-B11570023A9A}" type="presOf" srcId="{621B3D85-22FD-48B1-9B17-929A00CDB65A}" destId="{9F07EF78-722F-4C41-9BC2-6E833869FBD3}" srcOrd="0" destOrd="0" presId="urn:microsoft.com/office/officeart/2005/8/layout/process1"/>
    <dgm:cxn modelId="{217518C9-EB98-47FB-8B9A-C1E4A7EF9323}" srcId="{280CCD48-F619-4299-8ABC-FE3FAAF73DD0}" destId="{029E41E5-EEAD-408B-8739-DC1E980866E3}" srcOrd="0" destOrd="0" parTransId="{730C77FE-84F2-4CEC-9C53-66CBD6C4E20D}" sibTransId="{612249E0-4D49-42D6-9307-F5261812C579}"/>
    <dgm:cxn modelId="{EEBD99E7-46F0-40E8-8448-57C3A08B527C}" type="presOf" srcId="{8CA2F7BF-7896-4EC8-92E0-56D2E6D3CAB9}" destId="{DDD77F6B-02D2-49A3-958B-749E15DC9718}" srcOrd="0" destOrd="0" presId="urn:microsoft.com/office/officeart/2005/8/layout/process1"/>
    <dgm:cxn modelId="{946708F0-69E0-4594-9832-406DB44A9AED}" type="presOf" srcId="{09410A0E-8ADA-411C-AF44-C15B6BF894B7}" destId="{43561ED2-5A7A-4C78-8A1E-86E2D639F6A2}" srcOrd="0" destOrd="0" presId="urn:microsoft.com/office/officeart/2005/8/layout/process1"/>
    <dgm:cxn modelId="{82EA62F7-B63C-42A0-B2DF-068BFEBA2B5E}" srcId="{280CCD48-F619-4299-8ABC-FE3FAAF73DD0}" destId="{621B3D85-22FD-48B1-9B17-929A00CDB65A}" srcOrd="1" destOrd="0" parTransId="{780227C2-6F03-4E9F-B5D0-C20F6953C510}" sibTransId="{09410A0E-8ADA-411C-AF44-C15B6BF894B7}"/>
    <dgm:cxn modelId="{A1BAFDFB-A99C-4404-B7D7-41F539880652}" type="presParOf" srcId="{61A1A9BE-3821-4674-BF2A-420674384665}" destId="{2E2D8404-8FF0-4600-A974-51B89CB65DF4}" srcOrd="0" destOrd="0" presId="urn:microsoft.com/office/officeart/2005/8/layout/process1"/>
    <dgm:cxn modelId="{08E821DC-D779-4D83-8F11-0D0E3CFDEC87}" type="presParOf" srcId="{61A1A9BE-3821-4674-BF2A-420674384665}" destId="{98DF8BF5-A5F0-4EE1-8154-3009B62771D6}" srcOrd="1" destOrd="0" presId="urn:microsoft.com/office/officeart/2005/8/layout/process1"/>
    <dgm:cxn modelId="{F8F8F74A-B72A-46EE-A8CB-CED1642E3F54}" type="presParOf" srcId="{98DF8BF5-A5F0-4EE1-8154-3009B62771D6}" destId="{FF789BCB-6363-4BD3-8B3E-8461DF902B00}" srcOrd="0" destOrd="0" presId="urn:microsoft.com/office/officeart/2005/8/layout/process1"/>
    <dgm:cxn modelId="{EA6C5D65-5795-424C-BCF7-002E4876032E}" type="presParOf" srcId="{61A1A9BE-3821-4674-BF2A-420674384665}" destId="{9F07EF78-722F-4C41-9BC2-6E833869FBD3}" srcOrd="2" destOrd="0" presId="urn:microsoft.com/office/officeart/2005/8/layout/process1"/>
    <dgm:cxn modelId="{7E52700F-22B5-43FC-B851-6D4D7EE5313C}" type="presParOf" srcId="{61A1A9BE-3821-4674-BF2A-420674384665}" destId="{43561ED2-5A7A-4C78-8A1E-86E2D639F6A2}" srcOrd="3" destOrd="0" presId="urn:microsoft.com/office/officeart/2005/8/layout/process1"/>
    <dgm:cxn modelId="{19F94ED1-2803-4DA0-B434-9E63272C500E}" type="presParOf" srcId="{43561ED2-5A7A-4C78-8A1E-86E2D639F6A2}" destId="{2657F9C7-4C85-4D7D-B620-AB5653B3FC7D}" srcOrd="0" destOrd="0" presId="urn:microsoft.com/office/officeart/2005/8/layout/process1"/>
    <dgm:cxn modelId="{A4DC67B6-E1CE-4A6D-9616-9AE4E16F7356}" type="presParOf" srcId="{61A1A9BE-3821-4674-BF2A-420674384665}" destId="{DDD77F6B-02D2-49A3-958B-749E15DC9718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2D8404-8FF0-4600-A974-51B89CB65DF4}">
      <dsp:nvSpPr>
        <dsp:cNvPr id="0" name=""/>
        <dsp:cNvSpPr/>
      </dsp:nvSpPr>
      <dsp:spPr>
        <a:xfrm>
          <a:off x="6122" y="188249"/>
          <a:ext cx="1829976" cy="109798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Declaration</a:t>
          </a:r>
        </a:p>
      </dsp:txBody>
      <dsp:txXfrm>
        <a:off x="38281" y="220408"/>
        <a:ext cx="1765658" cy="1033667"/>
      </dsp:txXfrm>
    </dsp:sp>
    <dsp:sp modelId="{98DF8BF5-A5F0-4EE1-8154-3009B62771D6}">
      <dsp:nvSpPr>
        <dsp:cNvPr id="0" name=""/>
        <dsp:cNvSpPr/>
      </dsp:nvSpPr>
      <dsp:spPr>
        <a:xfrm>
          <a:off x="2019096" y="510325"/>
          <a:ext cx="387954" cy="4538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2019096" y="601092"/>
        <a:ext cx="271568" cy="272300"/>
      </dsp:txXfrm>
    </dsp:sp>
    <dsp:sp modelId="{9F07EF78-722F-4C41-9BC2-6E833869FBD3}">
      <dsp:nvSpPr>
        <dsp:cNvPr id="0" name=""/>
        <dsp:cNvSpPr/>
      </dsp:nvSpPr>
      <dsp:spPr>
        <a:xfrm>
          <a:off x="2568089" y="188249"/>
          <a:ext cx="1829976" cy="109798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Initialization</a:t>
          </a:r>
        </a:p>
      </dsp:txBody>
      <dsp:txXfrm>
        <a:off x="2600248" y="220408"/>
        <a:ext cx="1765658" cy="1033667"/>
      </dsp:txXfrm>
    </dsp:sp>
    <dsp:sp modelId="{43561ED2-5A7A-4C78-8A1E-86E2D639F6A2}">
      <dsp:nvSpPr>
        <dsp:cNvPr id="0" name=""/>
        <dsp:cNvSpPr/>
      </dsp:nvSpPr>
      <dsp:spPr>
        <a:xfrm rot="22561">
          <a:off x="4582589" y="518825"/>
          <a:ext cx="391208" cy="4538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4582590" y="609207"/>
        <a:ext cx="273846" cy="272300"/>
      </dsp:txXfrm>
    </dsp:sp>
    <dsp:sp modelId="{DDD77F6B-02D2-49A3-958B-749E15DC9718}">
      <dsp:nvSpPr>
        <dsp:cNvPr id="0" name=""/>
        <dsp:cNvSpPr/>
      </dsp:nvSpPr>
      <dsp:spPr>
        <a:xfrm>
          <a:off x="5136178" y="205103"/>
          <a:ext cx="1829976" cy="109798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Dereferencing</a:t>
          </a:r>
        </a:p>
      </dsp:txBody>
      <dsp:txXfrm>
        <a:off x="5168337" y="237262"/>
        <a:ext cx="1765658" cy="10336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45046B-E3A6-4E43-9D24-8C38ABDF8202}" type="datetimeFigureOut">
              <a:t>11-3-2025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D2CFB6-CBE2-1D40-B0FD-77D0D9479B87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257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047B21-E721-E94E-8C0A-F0532555091A}" type="datetimeFigureOut">
              <a:rPr lang="nl-NL" smtClean="0"/>
              <a:t>11-3-2025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8ABE2E-621C-5C4E-A155-8FB9D216AC8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43600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Another</a:t>
            </a:r>
            <a:r>
              <a:rPr lang="en-US" baseline="0" dirty="0"/>
              <a:t> way to explain pointers with box and arrow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ABE2E-621C-5C4E-A155-8FB9D216AC83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122674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Another</a:t>
            </a:r>
            <a:r>
              <a:rPr lang="en-US" baseline="0" dirty="0"/>
              <a:t> way to explain pointers with box and arrow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ABE2E-621C-5C4E-A155-8FB9D216AC83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69442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ABE2E-621C-5C4E-A155-8FB9D216AC83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018615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ABE2E-621C-5C4E-A155-8FB9D216AC83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510721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Return</a:t>
            </a:r>
            <a:r>
              <a:rPr lang="en-US" baseline="0" dirty="0"/>
              <a:t> pointers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ABE2E-621C-5C4E-A155-8FB9D216AC83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177699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Return</a:t>
            </a:r>
            <a:r>
              <a:rPr lang="en-US" baseline="0" dirty="0"/>
              <a:t> pointers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ABE2E-621C-5C4E-A155-8FB9D216AC83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918429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the prototype of</a:t>
            </a:r>
            <a:r>
              <a:rPr lang="en-US" baseline="0" dirty="0"/>
              <a:t> the function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ABE2E-621C-5C4E-A155-8FB9D216AC83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60677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BAFE49-F4D5-25DC-335D-CB782060A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0BD9FE-9520-B9FB-2090-3D6830B87D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098314-B350-7950-91EC-A20C5B5E03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the prototype of</a:t>
            </a:r>
            <a:r>
              <a:rPr lang="en-US" baseline="0" dirty="0"/>
              <a:t> the function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8D5A28-10F9-8A85-C880-09A408FA32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ABE2E-621C-5C4E-A155-8FB9D216AC83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501940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the prototype of</a:t>
            </a:r>
            <a:r>
              <a:rPr lang="en-US" baseline="0" dirty="0"/>
              <a:t> the function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ABE2E-621C-5C4E-A155-8FB9D216AC83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698003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nl-NL" dirty="0"/>
              <a:t>Titel </a:t>
            </a:r>
            <a:r>
              <a:rPr lang="nl-NL" dirty="0" err="1"/>
              <a:t>volgblad</a:t>
            </a:r>
            <a:r>
              <a:rPr lang="nl-NL" dirty="0"/>
              <a:t> </a:t>
            </a:r>
            <a:r>
              <a:rPr lang="nl-NL" dirty="0" err="1"/>
              <a:t>Arial</a:t>
            </a:r>
            <a:r>
              <a:rPr lang="nl-NL" dirty="0"/>
              <a:t> 28pt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 sz="2400">
                <a:latin typeface="Arial"/>
                <a:cs typeface="Arial"/>
              </a:defRPr>
            </a:lvl1pPr>
            <a:lvl2pPr>
              <a:defRPr sz="2000"/>
            </a:lvl2pPr>
          </a:lstStyle>
          <a:p>
            <a:pPr lvl="0"/>
            <a:r>
              <a:rPr lang="nl-NL" dirty="0"/>
              <a:t>Klik om de tekststijl van het sjabloon te bewerken</a:t>
            </a:r>
          </a:p>
          <a:p>
            <a:pPr lvl="1"/>
            <a:r>
              <a:rPr lang="nl-NL" dirty="0"/>
              <a:t>Tweede niveau</a:t>
            </a:r>
          </a:p>
        </p:txBody>
      </p:sp>
      <p:sp>
        <p:nvSpPr>
          <p:cNvPr id="7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912139" y="4630341"/>
            <a:ext cx="4870548" cy="273844"/>
          </a:xfrm>
          <a:prstGeom prst="rect">
            <a:avLst/>
          </a:prstGeom>
        </p:spPr>
        <p:txBody>
          <a:bodyPr/>
          <a:lstStyle/>
          <a:p>
            <a:endParaRPr lang="nl-NL" dirty="0"/>
          </a:p>
        </p:txBody>
      </p:sp>
      <p:sp>
        <p:nvSpPr>
          <p:cNvPr id="8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970292" y="4641986"/>
            <a:ext cx="829797" cy="273844"/>
          </a:xfrm>
          <a:prstGeom prst="rect">
            <a:avLst/>
          </a:prstGeom>
        </p:spPr>
        <p:txBody>
          <a:bodyPr/>
          <a:lstStyle/>
          <a:p>
            <a:fld id="{CC1A7FFB-7E9A-E347-8F80-8E2C647B3625}" type="slidenum">
              <a:rPr lang="nl-NL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30621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nl-NL" dirty="0"/>
              <a:t>Titel </a:t>
            </a:r>
            <a:r>
              <a:rPr lang="nl-NL" dirty="0" err="1"/>
              <a:t>volgblad</a:t>
            </a:r>
            <a:r>
              <a:rPr lang="nl-NL" dirty="0"/>
              <a:t> </a:t>
            </a:r>
            <a:r>
              <a:rPr lang="nl-NL" dirty="0" err="1"/>
              <a:t>Arial</a:t>
            </a:r>
            <a:r>
              <a:rPr lang="nl-NL" dirty="0"/>
              <a:t> 28pt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2894954"/>
          </a:xfrm>
        </p:spPr>
        <p:txBody>
          <a:bodyPr>
            <a:normAutofit/>
          </a:bodyPr>
          <a:lstStyle>
            <a:lvl1pPr>
              <a:defRPr sz="20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2894955"/>
          </a:xfrm>
        </p:spPr>
        <p:txBody>
          <a:bodyPr>
            <a:normAutofit/>
          </a:bodyPr>
          <a:lstStyle>
            <a:lvl1pPr>
              <a:defRPr sz="20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912139" y="4630341"/>
            <a:ext cx="4870548" cy="273844"/>
          </a:xfrm>
          <a:prstGeom prst="rect">
            <a:avLst/>
          </a:prstGeom>
        </p:spPr>
        <p:txBody>
          <a:bodyPr/>
          <a:lstStyle/>
          <a:p>
            <a:endParaRPr lang="nl-NL" dirty="0"/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970292" y="4641986"/>
            <a:ext cx="829797" cy="273844"/>
          </a:xfrm>
          <a:prstGeom prst="rect">
            <a:avLst/>
          </a:prstGeom>
        </p:spPr>
        <p:txBody>
          <a:bodyPr/>
          <a:lstStyle/>
          <a:p>
            <a:fld id="{CC1A7FFB-7E9A-E347-8F80-8E2C647B3625}" type="slidenum">
              <a:rPr lang="nl-NL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80278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nl-NL" dirty="0"/>
              <a:t>Titel </a:t>
            </a:r>
            <a:r>
              <a:rPr lang="nl-NL" dirty="0" err="1"/>
              <a:t>volgblad</a:t>
            </a:r>
            <a:r>
              <a:rPr lang="nl-NL" dirty="0"/>
              <a:t> </a:t>
            </a:r>
            <a:r>
              <a:rPr lang="nl-NL" dirty="0" err="1"/>
              <a:t>Arial</a:t>
            </a:r>
            <a:r>
              <a:rPr lang="nl-NL" dirty="0"/>
              <a:t> 28pt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1285598"/>
            <a:ext cx="4040188" cy="29622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1285598"/>
            <a:ext cx="4041775" cy="29622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4ED2B493-C1EE-714C-B8A9-F38F4D8CE6E7}" type="datetimeFigureOut">
              <a:rPr lang="nl-NL" smtClean="0"/>
              <a:t>11-3-2025</a:t>
            </a:fld>
            <a:endParaRPr lang="nl-NL" dirty="0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>
          <a:xfrm>
            <a:off x="1738642" y="4767263"/>
            <a:ext cx="4281158" cy="274637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1610267" cy="274637"/>
          </a:xfrm>
          <a:prstGeom prst="rect">
            <a:avLst/>
          </a:prstGeom>
        </p:spPr>
        <p:txBody>
          <a:bodyPr/>
          <a:lstStyle/>
          <a:p>
            <a:fld id="{F3BC6476-EA18-C04A-BD06-B622CA55CE7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8157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>
            <a:noAutofit/>
          </a:bodyPr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20939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elblad_N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" y="2029"/>
            <a:ext cx="9134075" cy="5139440"/>
          </a:xfrm>
          <a:prstGeom prst="rect">
            <a:avLst/>
          </a:prstGeom>
        </p:spPr>
      </p:pic>
      <p:sp>
        <p:nvSpPr>
          <p:cNvPr id="9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1492468" y="4630341"/>
            <a:ext cx="6366115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0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8046189" y="4641986"/>
            <a:ext cx="829797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C1A7FFB-7E9A-E347-8F80-8E2C647B3625}" type="slidenum">
              <a:rPr lang="nl-NL"/>
              <a:pPr/>
              <a:t>‹nr.›</a:t>
            </a:fld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92468" y="1400775"/>
            <a:ext cx="7383518" cy="8572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2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1492468" y="2221509"/>
            <a:ext cx="7383518" cy="2192807"/>
          </a:xfrm>
        </p:spPr>
        <p:txBody>
          <a:bodyPr/>
          <a:lstStyle>
            <a:lvl1pPr>
              <a:defRPr sz="2400">
                <a:latin typeface="Arial"/>
                <a:cs typeface="Arial"/>
              </a:defRPr>
            </a:lvl1pPr>
            <a:lvl2pPr>
              <a:defRPr sz="2000"/>
            </a:lvl2pPr>
          </a:lstStyle>
          <a:p>
            <a:pPr lvl="0"/>
            <a:r>
              <a:rPr lang="nl-NL" dirty="0"/>
              <a:t>Klik om de tekststijl van het sjabloon te bewerken</a:t>
            </a:r>
          </a:p>
          <a:p>
            <a:pPr lvl="1"/>
            <a:r>
              <a:rPr lang="nl-NL" dirty="0"/>
              <a:t>Tweede niveau</a:t>
            </a:r>
          </a:p>
        </p:txBody>
      </p:sp>
    </p:spTree>
    <p:extLst>
      <p:ext uri="{BB962C8B-B14F-4D97-AF65-F5344CB8AC3E}">
        <p14:creationId xmlns:p14="http://schemas.microsoft.com/office/powerpoint/2010/main" val="3480479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blad_N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" y="2029"/>
            <a:ext cx="9134075" cy="5139439"/>
          </a:xfrm>
          <a:prstGeom prst="rect">
            <a:avLst/>
          </a:prstGeom>
        </p:spPr>
      </p:pic>
      <p:sp>
        <p:nvSpPr>
          <p:cNvPr id="9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1492468" y="4630341"/>
            <a:ext cx="6366115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0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8046189" y="4641986"/>
            <a:ext cx="829797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C1A7FFB-7E9A-E347-8F80-8E2C647B3625}" type="slidenum">
              <a:rPr lang="nl-NL"/>
              <a:pPr/>
              <a:t>‹nr.›</a:t>
            </a:fld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92468" y="1400775"/>
            <a:ext cx="7383518" cy="8572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2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1492468" y="2221509"/>
            <a:ext cx="7383518" cy="2192807"/>
          </a:xfrm>
        </p:spPr>
        <p:txBody>
          <a:bodyPr/>
          <a:lstStyle>
            <a:lvl1pPr>
              <a:defRPr sz="2400">
                <a:latin typeface="Arial"/>
                <a:cs typeface="Arial"/>
              </a:defRPr>
            </a:lvl1pPr>
            <a:lvl2pPr>
              <a:defRPr sz="2000"/>
            </a:lvl2pPr>
          </a:lstStyle>
          <a:p>
            <a:pPr lvl="0"/>
            <a:r>
              <a:rPr lang="nl-NL" dirty="0"/>
              <a:t>Klik om de tekststijl van het sjabloon te bewerken</a:t>
            </a:r>
          </a:p>
          <a:p>
            <a:pPr lvl="1"/>
            <a:r>
              <a:rPr lang="nl-NL" dirty="0"/>
              <a:t>Tweede niveau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4" y="2029"/>
            <a:ext cx="9134075" cy="5139440"/>
          </a:xfrm>
          <a:prstGeom prst="rect">
            <a:avLst/>
          </a:prstGeom>
        </p:spPr>
      </p:pic>
      <p:sp>
        <p:nvSpPr>
          <p:cNvPr id="8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676400" y="4630341"/>
            <a:ext cx="6182182" cy="273844"/>
          </a:xfrm>
          <a:prstGeom prst="rect">
            <a:avLst/>
          </a:prstGeom>
        </p:spPr>
        <p:txBody>
          <a:bodyPr/>
          <a:lstStyle/>
          <a:p>
            <a:endParaRPr lang="nl-NL" dirty="0"/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8046187" y="4641986"/>
            <a:ext cx="829797" cy="273844"/>
          </a:xfrm>
          <a:prstGeom prst="rect">
            <a:avLst/>
          </a:prstGeom>
        </p:spPr>
        <p:txBody>
          <a:bodyPr/>
          <a:lstStyle/>
          <a:p>
            <a:fld id="{CC1A7FFB-7E9A-E347-8F80-8E2C647B3625}" type="slidenum">
              <a:rPr lang="nl-NL"/>
              <a:t>‹nr.›</a:t>
            </a:fld>
            <a:endParaRPr lang="nl-NL"/>
          </a:p>
        </p:txBody>
      </p:sp>
      <p:sp>
        <p:nvSpPr>
          <p:cNvPr id="13" name="Titel 1"/>
          <p:cNvSpPr>
            <a:spLocks noGrp="1"/>
          </p:cNvSpPr>
          <p:nvPr>
            <p:ph type="title"/>
          </p:nvPr>
        </p:nvSpPr>
        <p:spPr>
          <a:xfrm>
            <a:off x="1676400" y="1204346"/>
            <a:ext cx="7199586" cy="857250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4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1676400" y="2107096"/>
            <a:ext cx="7199586" cy="2447865"/>
          </a:xfrm>
        </p:spPr>
        <p:txBody>
          <a:bodyPr/>
          <a:lstStyle>
            <a:lvl1pPr algn="r">
              <a:defRPr sz="2400">
                <a:latin typeface="Arial"/>
                <a:cs typeface="Arial"/>
              </a:defRPr>
            </a:lvl1pPr>
            <a:lvl2pPr algn="r">
              <a:defRPr sz="2000"/>
            </a:lvl2pPr>
          </a:lstStyle>
          <a:p>
            <a:pPr lvl="0"/>
            <a:r>
              <a:rPr lang="nl-NL" dirty="0"/>
              <a:t>Klik om de tekststijl van het sjabloon te bewerken</a:t>
            </a:r>
          </a:p>
          <a:p>
            <a:pPr lvl="1"/>
            <a:r>
              <a:rPr lang="nl-NL" dirty="0"/>
              <a:t>Tweede niveau</a:t>
            </a:r>
          </a:p>
        </p:txBody>
      </p:sp>
    </p:spTree>
    <p:extLst>
      <p:ext uri="{BB962C8B-B14F-4D97-AF65-F5344CB8AC3E}">
        <p14:creationId xmlns:p14="http://schemas.microsoft.com/office/powerpoint/2010/main" val="437370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" y="2030"/>
            <a:ext cx="9134076" cy="5139440"/>
          </a:xfrm>
          <a:prstGeom prst="rect">
            <a:avLst/>
          </a:prstGeom>
        </p:spPr>
      </p:pic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Titel van presentatie, </a:t>
            </a:r>
            <a:r>
              <a:rPr lang="nl-NL" dirty="0" err="1"/>
              <a:t>Arial</a:t>
            </a:r>
            <a:r>
              <a:rPr lang="nl-NL" dirty="0"/>
              <a:t> 32pt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28745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tekststijl van het sjabloon te bewerken</a:t>
            </a:r>
          </a:p>
        </p:txBody>
      </p:sp>
      <p:sp>
        <p:nvSpPr>
          <p:cNvPr id="10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1912139" y="4630341"/>
            <a:ext cx="4870548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endParaRPr lang="nl-NL" dirty="0"/>
          </a:p>
        </p:txBody>
      </p:sp>
      <p:sp>
        <p:nvSpPr>
          <p:cNvPr id="11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970292" y="4641986"/>
            <a:ext cx="82979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fld id="{CC1A7FFB-7E9A-E347-8F80-8E2C647B3625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99562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5" r:id="rId2"/>
    <p:sldLayoutId id="2147483826" r:id="rId3"/>
    <p:sldLayoutId id="2147483830" r:id="rId4"/>
    <p:sldLayoutId id="2147483831" r:id="rId5"/>
    <p:sldLayoutId id="2147483833" r:id="rId6"/>
    <p:sldLayoutId id="2147483832" r:id="rId7"/>
  </p:sldLayoutIdLst>
  <p:txStyles>
    <p:titleStyle>
      <a:lvl1pPr algn="l" defTabSz="457200" rtl="0" eaLnBrk="1" latinLnBrk="0" hangingPunct="1">
        <a:spcBef>
          <a:spcPct val="0"/>
        </a:spcBef>
        <a:buNone/>
        <a:defRPr sz="3200" b="1" kern="1200" baseline="0">
          <a:solidFill>
            <a:srgbClr val="660066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Programming in C</a:t>
            </a:r>
          </a:p>
        </p:txBody>
      </p:sp>
    </p:spTree>
    <p:extLst>
      <p:ext uri="{BB962C8B-B14F-4D97-AF65-F5344CB8AC3E}">
        <p14:creationId xmlns:p14="http://schemas.microsoft.com/office/powerpoint/2010/main" val="498681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Week 4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Pointers</a:t>
            </a:r>
          </a:p>
        </p:txBody>
      </p:sp>
    </p:spTree>
    <p:extLst>
      <p:ext uri="{BB962C8B-B14F-4D97-AF65-F5344CB8AC3E}">
        <p14:creationId xmlns:p14="http://schemas.microsoft.com/office/powerpoint/2010/main" val="4082064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Variable</a:t>
            </a:r>
            <a:r>
              <a:rPr lang="nl-NL" dirty="0"/>
              <a:t> – Definition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A </a:t>
            </a:r>
            <a:r>
              <a:rPr lang="nl-NL" dirty="0" err="1"/>
              <a:t>variable</a:t>
            </a:r>
            <a:r>
              <a:rPr lang="nl-NL" dirty="0"/>
              <a:t> </a:t>
            </a:r>
            <a:r>
              <a:rPr lang="nl-NL" dirty="0" err="1"/>
              <a:t>can</a:t>
            </a:r>
            <a:r>
              <a:rPr lang="nl-NL" dirty="0"/>
              <a:t> </a:t>
            </a:r>
            <a:r>
              <a:rPr lang="nl-NL" dirty="0" err="1"/>
              <a:t>be</a:t>
            </a:r>
            <a:r>
              <a:rPr lang="nl-NL" dirty="0"/>
              <a:t> </a:t>
            </a:r>
            <a:r>
              <a:rPr lang="nl-NL" dirty="0" err="1"/>
              <a:t>seen</a:t>
            </a:r>
            <a:r>
              <a:rPr lang="nl-NL" dirty="0"/>
              <a:t> as a container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42" t="17941" r="21780" b="16657"/>
          <a:stretch/>
        </p:blipFill>
        <p:spPr>
          <a:xfrm>
            <a:off x="125836" y="1625687"/>
            <a:ext cx="2122415" cy="3363986"/>
          </a:xfrm>
          <a:prstGeom prst="rect">
            <a:avLst/>
          </a:prstGeom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3109677"/>
              </p:ext>
            </p:extLst>
          </p:nvPr>
        </p:nvGraphicFramePr>
        <p:xfrm>
          <a:off x="3048000" y="2071730"/>
          <a:ext cx="5903052" cy="2917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7684">
                  <a:extLst>
                    <a:ext uri="{9D8B030D-6E8A-4147-A177-3AD203B41FA5}">
                      <a16:colId xmlns:a16="http://schemas.microsoft.com/office/drawing/2014/main" val="1294618469"/>
                    </a:ext>
                  </a:extLst>
                </a:gridCol>
                <a:gridCol w="1967684">
                  <a:extLst>
                    <a:ext uri="{9D8B030D-6E8A-4147-A177-3AD203B41FA5}">
                      <a16:colId xmlns:a16="http://schemas.microsoft.com/office/drawing/2014/main" val="3895798971"/>
                    </a:ext>
                  </a:extLst>
                </a:gridCol>
                <a:gridCol w="1967684">
                  <a:extLst>
                    <a:ext uri="{9D8B030D-6E8A-4147-A177-3AD203B41FA5}">
                      <a16:colId xmlns:a16="http://schemas.microsoft.com/office/drawing/2014/main" val="1383055088"/>
                    </a:ext>
                  </a:extLst>
                </a:gridCol>
              </a:tblGrid>
              <a:tr h="72302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“Real-life”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Programming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9764598"/>
                  </a:ext>
                </a:extLst>
              </a:tr>
              <a:tr h="723020">
                <a:tc>
                  <a:txBody>
                    <a:bodyPr/>
                    <a:lstStyle/>
                    <a:p>
                      <a:r>
                        <a:rPr lang="nl-NL" dirty="0"/>
                        <a:t>Container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/>
                        <a:t>Glass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/>
                        <a:t>Variable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800156"/>
                  </a:ext>
                </a:extLst>
              </a:tr>
              <a:tr h="723020">
                <a:tc>
                  <a:txBody>
                    <a:bodyPr/>
                    <a:lstStyle/>
                    <a:p>
                      <a:r>
                        <a:rPr lang="nl-NL" dirty="0"/>
                        <a:t>Content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Water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Value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4028666"/>
                  </a:ext>
                </a:extLst>
              </a:tr>
              <a:tr h="748883">
                <a:tc>
                  <a:txBody>
                    <a:bodyPr/>
                    <a:lstStyle/>
                    <a:p>
                      <a:r>
                        <a:rPr lang="nl-NL" dirty="0" err="1"/>
                        <a:t>Location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/>
                        <a:t>Position</a:t>
                      </a:r>
                      <a:r>
                        <a:rPr lang="nl-NL" dirty="0"/>
                        <a:t> (on </a:t>
                      </a:r>
                      <a:r>
                        <a:rPr lang="nl-NL" dirty="0" err="1"/>
                        <a:t>table</a:t>
                      </a:r>
                      <a:r>
                        <a:rPr lang="nl-NL" dirty="0"/>
                        <a:t>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/>
                        <a:t>Address</a:t>
                      </a:r>
                      <a:r>
                        <a:rPr lang="nl-NL" dirty="0"/>
                        <a:t> (in memory)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1161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52627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Pointer – </a:t>
            </a:r>
            <a:r>
              <a:rPr lang="nl-NL" dirty="0" err="1"/>
              <a:t>What</a:t>
            </a:r>
            <a:r>
              <a:rPr lang="nl-NL" dirty="0"/>
              <a:t> is </a:t>
            </a:r>
            <a:r>
              <a:rPr lang="nl-NL" dirty="0" err="1"/>
              <a:t>it</a:t>
            </a:r>
            <a:r>
              <a:rPr lang="nl-NL" dirty="0"/>
              <a:t>?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2004522"/>
          </a:xfrm>
        </p:spPr>
        <p:txBody>
          <a:bodyPr>
            <a:normAutofit/>
          </a:bodyPr>
          <a:lstStyle/>
          <a:p>
            <a:r>
              <a:rPr lang="en-US" dirty="0"/>
              <a:t>A </a:t>
            </a:r>
            <a:r>
              <a:rPr lang="en-US" b="1" dirty="0"/>
              <a:t>pointer</a:t>
            </a:r>
            <a:r>
              <a:rPr lang="en-US" dirty="0"/>
              <a:t> is a variable whose value is the </a:t>
            </a:r>
            <a:r>
              <a:rPr lang="en-US" b="1" dirty="0"/>
              <a:t>address</a:t>
            </a:r>
            <a:r>
              <a:rPr lang="en-US" dirty="0"/>
              <a:t> of another variable, i.e., direct address of the memory location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3283" y="2960199"/>
            <a:ext cx="4429125" cy="762000"/>
          </a:xfrm>
          <a:prstGeom prst="rect">
            <a:avLst/>
          </a:prstGeom>
        </p:spPr>
      </p:pic>
      <p:sp>
        <p:nvSpPr>
          <p:cNvPr id="7" name="Toelichting met afgeronde rechthoek 8">
            <a:extLst>
              <a:ext uri="{FF2B5EF4-FFF2-40B4-BE49-F238E27FC236}">
                <a16:creationId xmlns:a16="http://schemas.microsoft.com/office/drawing/2014/main" id="{9F4E5B3E-8058-DEF2-7904-4C1D3F321A72}"/>
              </a:ext>
            </a:extLst>
          </p:cNvPr>
          <p:cNvSpPr/>
          <p:nvPr/>
        </p:nvSpPr>
        <p:spPr>
          <a:xfrm>
            <a:off x="7029039" y="2311923"/>
            <a:ext cx="1657761" cy="893015"/>
          </a:xfrm>
          <a:prstGeom prst="wedgeRoundRectCallout">
            <a:avLst>
              <a:gd name="adj1" fmla="val -127240"/>
              <a:gd name="adj2" fmla="val 69209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CPU</a:t>
            </a:r>
            <a:br>
              <a:rPr lang="en-US" dirty="0"/>
            </a:br>
            <a:r>
              <a:rPr lang="en-US" dirty="0"/>
              <a:t>Memory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13283" y="4318390"/>
            <a:ext cx="70547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Source:</a:t>
            </a:r>
          </a:p>
          <a:p>
            <a:r>
              <a:rPr lang="nl-NL" dirty="0" err="1"/>
              <a:t>Kernighan</a:t>
            </a:r>
            <a:r>
              <a:rPr lang="nl-NL" dirty="0"/>
              <a:t> &amp; </a:t>
            </a:r>
            <a:r>
              <a:rPr lang="nl-NL" dirty="0" err="1"/>
              <a:t>Ritchie</a:t>
            </a:r>
            <a:r>
              <a:rPr lang="nl-NL" dirty="0"/>
              <a:t>, The C </a:t>
            </a:r>
            <a:r>
              <a:rPr lang="nl-NL" dirty="0" err="1"/>
              <a:t>programming</a:t>
            </a:r>
            <a:r>
              <a:rPr lang="nl-NL" dirty="0"/>
              <a:t> </a:t>
            </a:r>
            <a:r>
              <a:rPr lang="nl-NL" dirty="0" err="1"/>
              <a:t>language</a:t>
            </a:r>
            <a:r>
              <a:rPr lang="nl-NL" dirty="0"/>
              <a:t>, 1972, Prentice Hall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89065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 - Advantages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Pointers are used </a:t>
            </a:r>
            <a:r>
              <a:rPr lang="en-US" dirty="0" err="1"/>
              <a:t>i.a</a:t>
            </a:r>
            <a:r>
              <a:rPr lang="en-US" dirty="0"/>
              <a:t>. to :</a:t>
            </a:r>
          </a:p>
          <a:p>
            <a:pPr marL="0" indent="0">
              <a:buNone/>
            </a:pPr>
            <a:endParaRPr lang="en-US" dirty="0"/>
          </a:p>
          <a:p>
            <a:pPr lvl="1"/>
            <a:r>
              <a:rPr lang="en-US" dirty="0"/>
              <a:t>return (multiple) values from a function (Week 4)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/>
              <a:t>more efficiently handle arrays (Week 5) 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/>
              <a:t>more efficiently handle structures (Week 5)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dynamic memory allocation (Semester 3)</a:t>
            </a:r>
          </a:p>
        </p:txBody>
      </p:sp>
    </p:spTree>
    <p:extLst>
      <p:ext uri="{BB962C8B-B14F-4D97-AF65-F5344CB8AC3E}">
        <p14:creationId xmlns:p14="http://schemas.microsoft.com/office/powerpoint/2010/main" val="17302287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Pointers – Basic </a:t>
            </a:r>
            <a:r>
              <a:rPr lang="nl-NL" dirty="0" err="1"/>
              <a:t>use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8229600" cy="2894954"/>
          </a:xfrm>
        </p:spPr>
        <p:txBody>
          <a:bodyPr/>
          <a:lstStyle/>
          <a:p>
            <a:r>
              <a:rPr lang="nl-NL" dirty="0"/>
              <a:t>The basic </a:t>
            </a:r>
            <a:r>
              <a:rPr lang="nl-NL" dirty="0" err="1"/>
              <a:t>use</a:t>
            </a:r>
            <a:r>
              <a:rPr lang="nl-NL" dirty="0"/>
              <a:t> of pointers </a:t>
            </a:r>
            <a:r>
              <a:rPr lang="nl-NL" dirty="0" err="1"/>
              <a:t>involves</a:t>
            </a:r>
            <a:r>
              <a:rPr lang="nl-NL" dirty="0"/>
              <a:t> </a:t>
            </a:r>
            <a:r>
              <a:rPr lang="nl-NL" dirty="0" err="1"/>
              <a:t>three</a:t>
            </a:r>
            <a:r>
              <a:rPr lang="nl-NL" dirty="0"/>
              <a:t> steps</a:t>
            </a:r>
            <a:endParaRPr lang="en-GB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3002126149"/>
              </p:ext>
            </p:extLst>
          </p:nvPr>
        </p:nvGraphicFramePr>
        <p:xfrm>
          <a:off x="928877" y="2318125"/>
          <a:ext cx="6966155" cy="14744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466627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1524113"/>
              </p:ext>
            </p:extLst>
          </p:nvPr>
        </p:nvGraphicFramePr>
        <p:xfrm>
          <a:off x="4469535" y="1879119"/>
          <a:ext cx="2177143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>
                  <a:extLst>
                    <a:ext uri="{9D8B030D-6E8A-4147-A177-3AD203B41FA5}">
                      <a16:colId xmlns:a16="http://schemas.microsoft.com/office/drawing/2014/main" val="2398078656"/>
                    </a:ext>
                  </a:extLst>
                </a:gridCol>
                <a:gridCol w="1643743">
                  <a:extLst>
                    <a:ext uri="{9D8B030D-6E8A-4147-A177-3AD203B41FA5}">
                      <a16:colId xmlns:a16="http://schemas.microsoft.com/office/drawing/2014/main" val="38566506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558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128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7498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124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8044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120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2694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116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3680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611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108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6310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104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500665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023056" y="1263566"/>
            <a:ext cx="16236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/>
              <a:t>Memory</a:t>
            </a:r>
          </a:p>
          <a:p>
            <a:pPr algn="r"/>
            <a:r>
              <a:rPr lang="en-US" sz="1600" dirty="0"/>
              <a:t>content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65414" y="2309484"/>
            <a:ext cx="6474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int</a:t>
            </a:r>
            <a:r>
              <a:rPr lang="en-US" dirty="0"/>
              <a:t> c;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90310" y="2635160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76295" y="2799341"/>
            <a:ext cx="2449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// Declaration +</a:t>
            </a:r>
            <a:br>
              <a:rPr lang="en-US" b="1" dirty="0">
                <a:solidFill>
                  <a:srgbClr val="00B050"/>
                </a:solidFill>
              </a:rPr>
            </a:br>
            <a:r>
              <a:rPr lang="en-US" b="1" dirty="0">
                <a:solidFill>
                  <a:srgbClr val="00B050"/>
                </a:solidFill>
              </a:rPr>
              <a:t>// </a:t>
            </a:r>
            <a:r>
              <a:rPr lang="en-US" b="1" dirty="0" err="1">
                <a:solidFill>
                  <a:srgbClr val="00B050"/>
                </a:solidFill>
              </a:rPr>
              <a:t>Initialisation</a:t>
            </a:r>
            <a:r>
              <a:rPr lang="en-US" b="1" dirty="0">
                <a:solidFill>
                  <a:srgbClr val="00B050"/>
                </a:solidFill>
              </a:rPr>
              <a:t> to NULL</a:t>
            </a:r>
          </a:p>
          <a:p>
            <a:r>
              <a:rPr lang="en-US" b="1" dirty="0" err="1">
                <a:solidFill>
                  <a:srgbClr val="00B050"/>
                </a:solidFill>
              </a:rPr>
              <a:t>int</a:t>
            </a:r>
            <a:r>
              <a:rPr lang="en-US" b="1" dirty="0">
                <a:solidFill>
                  <a:srgbClr val="00B050"/>
                </a:solidFill>
              </a:rPr>
              <a:t>* p = NULL;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33850" y="3712846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87181" y="3691069"/>
            <a:ext cx="23311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p = &amp;c; // Initialization</a:t>
            </a:r>
          </a:p>
        </p:txBody>
      </p:sp>
      <p:cxnSp>
        <p:nvCxnSpPr>
          <p:cNvPr id="24" name="Curved Connector 23"/>
          <p:cNvCxnSpPr/>
          <p:nvPr/>
        </p:nvCxnSpPr>
        <p:spPr>
          <a:xfrm flipV="1">
            <a:off x="5440344" y="2819826"/>
            <a:ext cx="1206334" cy="1077686"/>
          </a:xfrm>
          <a:prstGeom prst="curvedConnector3">
            <a:avLst>
              <a:gd name="adj1" fmla="val 136628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1676295" y="4061183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 = 10;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372760" y="2665938"/>
            <a:ext cx="5421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= 10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687177" y="4387754"/>
            <a:ext cx="2555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*p = 5;  //dereferencing  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400620" y="3791311"/>
            <a:ext cx="70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= 124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523794" y="2635160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19260" y="265054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Pointers – Basic </a:t>
            </a:r>
            <a:r>
              <a:rPr lang="nl-NL" dirty="0" err="1"/>
              <a:t>use</a:t>
            </a:r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>
            <a:off x="3501977" y="1263566"/>
            <a:ext cx="15210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/>
              <a:t>Memory</a:t>
            </a:r>
          </a:p>
          <a:p>
            <a:pPr algn="r"/>
            <a:r>
              <a:rPr lang="en-US" sz="1600" dirty="0"/>
              <a:t>address</a:t>
            </a:r>
          </a:p>
        </p:txBody>
      </p:sp>
    </p:spTree>
    <p:extLst>
      <p:ext uri="{BB962C8B-B14F-4D97-AF65-F5344CB8AC3E}">
        <p14:creationId xmlns:p14="http://schemas.microsoft.com/office/powerpoint/2010/main" val="1468864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28" grpId="0"/>
      <p:bldP spid="29" grpId="0"/>
      <p:bldP spid="30" grpId="0"/>
      <p:bldP spid="31" grpId="0"/>
      <p:bldP spid="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Pointers – Basic </a:t>
            </a:r>
            <a:r>
              <a:rPr lang="nl-NL" dirty="0" err="1"/>
              <a:t>use</a:t>
            </a:r>
            <a:endParaRPr lang="en-US" dirty="0"/>
          </a:p>
        </p:txBody>
      </p:sp>
      <p:sp>
        <p:nvSpPr>
          <p:cNvPr id="6" name="Content Placeholder 3"/>
          <p:cNvSpPr txBox="1">
            <a:spLocks/>
          </p:cNvSpPr>
          <p:nvPr/>
        </p:nvSpPr>
        <p:spPr>
          <a:xfrm>
            <a:off x="175492" y="1063625"/>
            <a:ext cx="4182589" cy="3279367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9525" cap="flat" cmpd="sng" algn="ctr">
            <a:noFill/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lt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600" b="1" dirty="0" err="1">
                <a:solidFill>
                  <a:srgbClr val="808080"/>
                </a:solidFill>
                <a:ea typeface="Monaco"/>
                <a:cs typeface="Arial" panose="020B0604020202020204" pitchFamily="34" charset="0"/>
              </a:rPr>
              <a:t>int</a:t>
            </a:r>
            <a:r>
              <a:rPr lang="en-US" altLang="en-US" sz="16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 </a:t>
            </a:r>
            <a:r>
              <a:rPr lang="en-US" altLang="en-US" sz="1600" dirty="0">
                <a:solidFill>
                  <a:srgbClr val="000000"/>
                </a:solidFill>
                <a:ea typeface="Monaco"/>
                <a:cs typeface="Arial" panose="020B0604020202020204" pitchFamily="34" charset="0"/>
              </a:rPr>
              <a:t>main()</a:t>
            </a:r>
            <a:endParaRPr lang="en-US" altLang="en-US" sz="16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600" dirty="0">
                <a:solidFill>
                  <a:srgbClr val="000000"/>
                </a:solidFill>
                <a:ea typeface="Monaco"/>
                <a:cs typeface="Arial" panose="020B0604020202020204" pitchFamily="34" charset="0"/>
              </a:rPr>
              <a:t>{</a:t>
            </a:r>
            <a:endParaRPr lang="en-US" altLang="en-US" sz="16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6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    </a:t>
            </a:r>
            <a:r>
              <a:rPr lang="en-US" altLang="en-US" sz="1600" b="1" dirty="0" err="1">
                <a:solidFill>
                  <a:srgbClr val="808080"/>
                </a:solidFill>
                <a:ea typeface="Monaco"/>
                <a:cs typeface="Arial" panose="020B0604020202020204" pitchFamily="34" charset="0"/>
              </a:rPr>
              <a:t>int</a:t>
            </a:r>
            <a:r>
              <a:rPr lang="en-US" altLang="en-US" sz="16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 x = 5</a:t>
            </a:r>
            <a:r>
              <a:rPr lang="en-US" altLang="en-US" sz="1600" dirty="0">
                <a:solidFill>
                  <a:srgbClr val="000000"/>
                </a:solidFill>
                <a:ea typeface="Monaco"/>
                <a:cs typeface="Arial" panose="020B0604020202020204" pitchFamily="34" charset="0"/>
              </a:rPr>
              <a:t>;</a:t>
            </a:r>
          </a:p>
          <a:p>
            <a:pPr marL="0" indent="0" defTabSz="914400">
              <a:buNone/>
            </a:pPr>
            <a:r>
              <a:rPr lang="en-US" altLang="en-US" sz="1600" b="1" dirty="0">
                <a:solidFill>
                  <a:srgbClr val="808080"/>
                </a:solidFill>
                <a:ea typeface="Monaco"/>
                <a:cs typeface="Arial" panose="020B0604020202020204" pitchFamily="34" charset="0"/>
              </a:rPr>
              <a:t>    </a:t>
            </a:r>
            <a:r>
              <a:rPr lang="en-US" altLang="en-US" sz="1600" b="1" dirty="0">
                <a:solidFill>
                  <a:srgbClr val="00B050"/>
                </a:solidFill>
                <a:ea typeface="Monaco"/>
                <a:cs typeface="Arial" panose="020B0604020202020204" pitchFamily="34" charset="0"/>
              </a:rPr>
              <a:t>int *</a:t>
            </a:r>
            <a:r>
              <a:rPr lang="en-US" altLang="en-US" sz="1600" b="1" dirty="0" err="1">
                <a:solidFill>
                  <a:srgbClr val="00B050"/>
                </a:solidFill>
                <a:ea typeface="Monaco"/>
                <a:cs typeface="Arial" panose="020B0604020202020204" pitchFamily="34" charset="0"/>
              </a:rPr>
              <a:t>ptr</a:t>
            </a:r>
            <a:r>
              <a:rPr lang="en-US" altLang="en-US" sz="1600" b="1" dirty="0">
                <a:solidFill>
                  <a:srgbClr val="00B050"/>
                </a:solidFill>
                <a:ea typeface="Monaco"/>
                <a:cs typeface="Arial" panose="020B0604020202020204" pitchFamily="34" charset="0"/>
              </a:rPr>
              <a:t> = NULL;</a:t>
            </a:r>
            <a:r>
              <a:rPr lang="en-US" altLang="en-US" sz="1600" b="1" dirty="0">
                <a:solidFill>
                  <a:srgbClr val="00B050"/>
                </a:solidFill>
                <a:cs typeface="Arial" panose="020B0604020202020204" pitchFamily="34" charset="0"/>
              </a:rPr>
              <a:t> // Declaration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6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 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6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  </a:t>
            </a:r>
            <a:r>
              <a:rPr lang="en-US" altLang="en-US" sz="1600" b="1" dirty="0">
                <a:solidFill>
                  <a:srgbClr val="00B050"/>
                </a:solidFill>
                <a:ea typeface="Monaco"/>
                <a:cs typeface="Arial" panose="020B0604020202020204" pitchFamily="34" charset="0"/>
              </a:rPr>
              <a:t>  </a:t>
            </a:r>
            <a:r>
              <a:rPr lang="en-US" altLang="en-US" sz="1600" b="1" dirty="0" err="1">
                <a:solidFill>
                  <a:srgbClr val="00B050"/>
                </a:solidFill>
                <a:ea typeface="Monaco"/>
                <a:cs typeface="Arial" panose="020B0604020202020204" pitchFamily="34" charset="0"/>
              </a:rPr>
              <a:t>ptr</a:t>
            </a:r>
            <a:r>
              <a:rPr lang="en-US" altLang="en-US" sz="1600" b="1" dirty="0">
                <a:solidFill>
                  <a:srgbClr val="00B050"/>
                </a:solidFill>
                <a:ea typeface="Monaco"/>
                <a:cs typeface="Arial" panose="020B0604020202020204" pitchFamily="34" charset="0"/>
              </a:rPr>
              <a:t> = &amp;x; // Initialization</a:t>
            </a:r>
            <a:endParaRPr lang="en-US" altLang="en-US" sz="1600" b="1" dirty="0">
              <a:solidFill>
                <a:srgbClr val="00B050"/>
              </a:solidFill>
              <a:cs typeface="Arial" panose="020B0604020202020204" pitchFamily="34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600" b="1" dirty="0">
                <a:solidFill>
                  <a:srgbClr val="00B050"/>
                </a:solidFill>
                <a:ea typeface="Monaco"/>
                <a:cs typeface="Arial" panose="020B0604020202020204" pitchFamily="34" charset="0"/>
              </a:rPr>
              <a:t>    *</a:t>
            </a:r>
            <a:r>
              <a:rPr lang="en-US" altLang="en-US" sz="1600" b="1" dirty="0" err="1">
                <a:solidFill>
                  <a:srgbClr val="00B050"/>
                </a:solidFill>
                <a:ea typeface="Monaco"/>
                <a:cs typeface="Arial" panose="020B0604020202020204" pitchFamily="34" charset="0"/>
              </a:rPr>
              <a:t>ptr</a:t>
            </a:r>
            <a:r>
              <a:rPr lang="en-US" altLang="en-US" sz="1600" b="1" dirty="0">
                <a:solidFill>
                  <a:srgbClr val="00B050"/>
                </a:solidFill>
                <a:ea typeface="Monaco"/>
                <a:cs typeface="Arial" panose="020B0604020202020204" pitchFamily="34" charset="0"/>
              </a:rPr>
              <a:t> = 8; // Dereferencing</a:t>
            </a:r>
            <a:endParaRPr lang="en-US" altLang="en-US" sz="1600" b="1" dirty="0">
              <a:solidFill>
                <a:srgbClr val="00B050"/>
              </a:solidFill>
              <a:cs typeface="Arial" panose="020B0604020202020204" pitchFamily="34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6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 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6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    </a:t>
            </a:r>
            <a:r>
              <a:rPr lang="en-US" altLang="en-US" sz="1600" b="1" dirty="0" err="1">
                <a:solidFill>
                  <a:srgbClr val="FF1493"/>
                </a:solidFill>
                <a:ea typeface="Monaco"/>
                <a:cs typeface="Arial" panose="020B0604020202020204" pitchFamily="34" charset="0"/>
              </a:rPr>
              <a:t>printf</a:t>
            </a:r>
            <a:r>
              <a:rPr lang="en-US" altLang="en-US" sz="1600" dirty="0">
                <a:solidFill>
                  <a:srgbClr val="000000"/>
                </a:solidFill>
                <a:ea typeface="Monaco"/>
                <a:cs typeface="Arial" panose="020B0604020202020204" pitchFamily="34" charset="0"/>
              </a:rPr>
              <a:t>(</a:t>
            </a:r>
            <a:r>
              <a:rPr lang="en-US" altLang="en-US" sz="1600" dirty="0">
                <a:solidFill>
                  <a:srgbClr val="0000FF"/>
                </a:solidFill>
                <a:ea typeface="Monaco"/>
                <a:cs typeface="Arial" panose="020B0604020202020204" pitchFamily="34" charset="0"/>
              </a:rPr>
              <a:t>"x = %d\n"</a:t>
            </a:r>
            <a:r>
              <a:rPr lang="en-US" altLang="en-US" sz="1600" dirty="0">
                <a:solidFill>
                  <a:srgbClr val="000000"/>
                </a:solidFill>
                <a:ea typeface="Monaco"/>
                <a:cs typeface="Arial" panose="020B0604020202020204" pitchFamily="34" charset="0"/>
              </a:rPr>
              <a:t>, x);</a:t>
            </a:r>
            <a:endParaRPr lang="en-US" altLang="en-US" sz="16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6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    </a:t>
            </a:r>
            <a:r>
              <a:rPr lang="en-US" altLang="en-US" sz="1600" b="1" dirty="0" err="1">
                <a:solidFill>
                  <a:srgbClr val="FF1493"/>
                </a:solidFill>
                <a:ea typeface="Monaco"/>
                <a:cs typeface="Arial" panose="020B0604020202020204" pitchFamily="34" charset="0"/>
              </a:rPr>
              <a:t>printf</a:t>
            </a:r>
            <a:r>
              <a:rPr lang="en-US" altLang="en-US" sz="1600" dirty="0">
                <a:solidFill>
                  <a:srgbClr val="000000"/>
                </a:solidFill>
                <a:ea typeface="Monaco"/>
                <a:cs typeface="Arial" panose="020B0604020202020204" pitchFamily="34" charset="0"/>
              </a:rPr>
              <a:t>(</a:t>
            </a:r>
            <a:r>
              <a:rPr lang="en-US" altLang="en-US" sz="1600" dirty="0">
                <a:solidFill>
                  <a:srgbClr val="0000FF"/>
                </a:solidFill>
                <a:ea typeface="Monaco"/>
                <a:cs typeface="Arial" panose="020B0604020202020204" pitchFamily="34" charset="0"/>
              </a:rPr>
              <a:t>"Address of x = %p\n"</a:t>
            </a:r>
            <a:r>
              <a:rPr lang="en-US" altLang="en-US" sz="1600" dirty="0">
                <a:solidFill>
                  <a:srgbClr val="000000"/>
                </a:solidFill>
                <a:ea typeface="Monaco"/>
                <a:cs typeface="Arial" panose="020B0604020202020204" pitchFamily="34" charset="0"/>
              </a:rPr>
              <a:t>, (void*) </a:t>
            </a:r>
            <a:r>
              <a:rPr lang="en-US" altLang="en-US" sz="1600" dirty="0" err="1">
                <a:solidFill>
                  <a:srgbClr val="000000"/>
                </a:solidFill>
                <a:ea typeface="Monaco"/>
                <a:cs typeface="Arial" panose="020B0604020202020204" pitchFamily="34" charset="0"/>
              </a:rPr>
              <a:t>ptr</a:t>
            </a:r>
            <a:r>
              <a:rPr lang="en-US" altLang="en-US" sz="1600" dirty="0">
                <a:solidFill>
                  <a:srgbClr val="000000"/>
                </a:solidFill>
                <a:ea typeface="Monaco"/>
                <a:cs typeface="Arial" panose="020B0604020202020204" pitchFamily="34" charset="0"/>
              </a:rPr>
              <a:t>);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600" dirty="0">
              <a:solidFill>
                <a:schemeClr val="tx1"/>
              </a:solidFill>
              <a:ea typeface="Monaco"/>
              <a:cs typeface="Arial" panose="020B0604020202020204" pitchFamily="34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6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    </a:t>
            </a:r>
            <a:r>
              <a:rPr lang="en-US" altLang="en-US" sz="1600" b="1" dirty="0">
                <a:solidFill>
                  <a:srgbClr val="006699"/>
                </a:solidFill>
                <a:ea typeface="Monaco"/>
                <a:cs typeface="Arial" panose="020B0604020202020204" pitchFamily="34" charset="0"/>
              </a:rPr>
              <a:t>return</a:t>
            </a:r>
            <a:r>
              <a:rPr lang="en-US" altLang="en-US" sz="16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 </a:t>
            </a:r>
            <a:r>
              <a:rPr lang="en-US" altLang="en-US" sz="1600" dirty="0">
                <a:solidFill>
                  <a:srgbClr val="000000"/>
                </a:solidFill>
                <a:ea typeface="Monaco"/>
                <a:cs typeface="Arial" panose="020B0604020202020204" pitchFamily="34" charset="0"/>
              </a:rPr>
              <a:t>0;</a:t>
            </a:r>
            <a:endParaRPr lang="en-US" altLang="en-US" sz="16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600" dirty="0">
                <a:solidFill>
                  <a:srgbClr val="000000"/>
                </a:solidFill>
                <a:ea typeface="Monaco"/>
                <a:cs typeface="Arial" panose="020B0604020202020204" pitchFamily="34" charset="0"/>
              </a:rPr>
              <a:t>}</a:t>
            </a:r>
            <a:endParaRPr lang="en-US" altLang="en-US" sz="16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4571999" y="1063624"/>
            <a:ext cx="4307305" cy="3279367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9525" cap="flat" cmpd="sng" algn="ctr">
            <a:noFill/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lt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buFontTx/>
              <a:buNone/>
            </a:pPr>
            <a:r>
              <a:rPr lang="en-US" altLang="en-US" sz="1600" b="1" dirty="0" err="1">
                <a:solidFill>
                  <a:srgbClr val="808080"/>
                </a:solidFill>
                <a:ea typeface="Monaco"/>
                <a:cs typeface="Arial" panose="020B0604020202020204" pitchFamily="34" charset="0"/>
              </a:rPr>
              <a:t>int</a:t>
            </a:r>
            <a:r>
              <a:rPr lang="en-US" altLang="en-US" sz="1600" dirty="0">
                <a:ea typeface="Monaco"/>
                <a:cs typeface="Arial" panose="020B0604020202020204" pitchFamily="34" charset="0"/>
              </a:rPr>
              <a:t> </a:t>
            </a:r>
            <a:r>
              <a:rPr lang="en-US" altLang="en-US" sz="1600" dirty="0">
                <a:solidFill>
                  <a:srgbClr val="000000"/>
                </a:solidFill>
                <a:ea typeface="Monaco"/>
                <a:cs typeface="Arial" panose="020B0604020202020204" pitchFamily="34" charset="0"/>
              </a:rPr>
              <a:t>main()</a:t>
            </a:r>
            <a:endParaRPr lang="en-US" altLang="en-US" sz="1600" dirty="0">
              <a:cs typeface="Arial" panose="020B0604020202020204" pitchFamily="34" charset="0"/>
            </a:endParaRPr>
          </a:p>
          <a:p>
            <a:pPr marL="0" indent="0" defTabSz="914400">
              <a:buFontTx/>
              <a:buNone/>
            </a:pPr>
            <a:r>
              <a:rPr lang="en-US" altLang="en-US" sz="1600" dirty="0">
                <a:solidFill>
                  <a:srgbClr val="000000"/>
                </a:solidFill>
                <a:ea typeface="Monaco"/>
                <a:cs typeface="Arial" panose="020B0604020202020204" pitchFamily="34" charset="0"/>
              </a:rPr>
              <a:t>{</a:t>
            </a:r>
            <a:endParaRPr lang="en-US" altLang="en-US" sz="1600" dirty="0">
              <a:cs typeface="Arial" panose="020B0604020202020204" pitchFamily="34" charset="0"/>
            </a:endParaRPr>
          </a:p>
          <a:p>
            <a:pPr marL="0" indent="0" defTabSz="914400">
              <a:buFontTx/>
              <a:buNone/>
            </a:pPr>
            <a:r>
              <a:rPr lang="en-US" altLang="en-US" sz="1600" dirty="0">
                <a:ea typeface="Monaco"/>
                <a:cs typeface="Arial" panose="020B0604020202020204" pitchFamily="34" charset="0"/>
              </a:rPr>
              <a:t>    </a:t>
            </a:r>
            <a:r>
              <a:rPr lang="en-US" altLang="en-US" sz="1600" b="1" dirty="0" err="1">
                <a:solidFill>
                  <a:srgbClr val="FF0000"/>
                </a:solidFill>
                <a:ea typeface="Monaco"/>
                <a:cs typeface="Arial" panose="020B0604020202020204" pitchFamily="34" charset="0"/>
              </a:rPr>
              <a:t>int</a:t>
            </a:r>
            <a:r>
              <a:rPr lang="en-US" altLang="en-US" sz="1600" b="1" dirty="0">
                <a:solidFill>
                  <a:srgbClr val="FF0000"/>
                </a:solidFill>
                <a:ea typeface="Monaco"/>
                <a:cs typeface="Arial" panose="020B0604020202020204" pitchFamily="34" charset="0"/>
              </a:rPr>
              <a:t> x;</a:t>
            </a:r>
            <a:endParaRPr lang="en-US" altLang="en-US" sz="1600" b="1" dirty="0">
              <a:solidFill>
                <a:srgbClr val="FF0000"/>
              </a:solidFill>
              <a:cs typeface="Arial" panose="020B0604020202020204" pitchFamily="34" charset="0"/>
            </a:endParaRPr>
          </a:p>
          <a:p>
            <a:pPr marL="0" indent="0" defTabSz="914400">
              <a:buFontTx/>
              <a:buNone/>
            </a:pPr>
            <a:r>
              <a:rPr lang="en-US" altLang="en-US" sz="1600" dirty="0">
                <a:ea typeface="Monaco"/>
                <a:cs typeface="Arial" panose="020B0604020202020204" pitchFamily="34" charset="0"/>
              </a:rPr>
              <a:t> </a:t>
            </a:r>
            <a:endParaRPr lang="en-US" altLang="en-US" sz="1600" dirty="0">
              <a:cs typeface="Arial" panose="020B0604020202020204" pitchFamily="34" charset="0"/>
            </a:endParaRPr>
          </a:p>
          <a:p>
            <a:pPr marL="0" indent="0" defTabSz="914400">
              <a:buFontTx/>
              <a:buNone/>
            </a:pPr>
            <a:r>
              <a:rPr lang="en-US" altLang="en-US" sz="1600" dirty="0">
                <a:ea typeface="Monaco"/>
                <a:cs typeface="Arial" panose="020B0604020202020204" pitchFamily="34" charset="0"/>
              </a:rPr>
              <a:t>    </a:t>
            </a:r>
            <a:r>
              <a:rPr lang="en-US" altLang="en-US" sz="1600" dirty="0" err="1">
                <a:solidFill>
                  <a:srgbClr val="000000"/>
                </a:solidFill>
                <a:ea typeface="Monaco"/>
                <a:cs typeface="Arial" panose="020B0604020202020204" pitchFamily="34" charset="0"/>
              </a:rPr>
              <a:t>scanf</a:t>
            </a:r>
            <a:r>
              <a:rPr lang="en-US" altLang="en-US" sz="1600" dirty="0">
                <a:solidFill>
                  <a:srgbClr val="000000"/>
                </a:solidFill>
                <a:ea typeface="Monaco"/>
                <a:cs typeface="Arial" panose="020B0604020202020204" pitchFamily="34" charset="0"/>
              </a:rPr>
              <a:t>(“%d”, </a:t>
            </a:r>
            <a:r>
              <a:rPr lang="en-US" altLang="en-US" sz="1600" b="1" dirty="0">
                <a:solidFill>
                  <a:srgbClr val="FF0000"/>
                </a:solidFill>
                <a:ea typeface="Monaco"/>
                <a:cs typeface="Arial" panose="020B0604020202020204" pitchFamily="34" charset="0"/>
              </a:rPr>
              <a:t>&amp;x</a:t>
            </a:r>
            <a:r>
              <a:rPr lang="en-US" altLang="en-US" sz="1600" dirty="0">
                <a:solidFill>
                  <a:srgbClr val="000000"/>
                </a:solidFill>
                <a:ea typeface="Monaco"/>
                <a:cs typeface="Arial" panose="020B0604020202020204" pitchFamily="34" charset="0"/>
              </a:rPr>
              <a:t>); </a:t>
            </a:r>
            <a:r>
              <a:rPr lang="en-US" altLang="en-US" sz="1600" b="1" dirty="0">
                <a:solidFill>
                  <a:srgbClr val="FF0000"/>
                </a:solidFill>
                <a:ea typeface="Monaco"/>
                <a:cs typeface="Arial" panose="020B0604020202020204" pitchFamily="34" charset="0"/>
              </a:rPr>
              <a:t>// </a:t>
            </a:r>
            <a:r>
              <a:rPr lang="en-US" altLang="en-US" sz="1600" b="1" dirty="0" err="1">
                <a:solidFill>
                  <a:srgbClr val="FF0000"/>
                </a:solidFill>
                <a:ea typeface="Monaco"/>
                <a:cs typeface="Arial" panose="020B0604020202020204" pitchFamily="34" charset="0"/>
              </a:rPr>
              <a:t>scanf</a:t>
            </a:r>
            <a:r>
              <a:rPr lang="en-US" altLang="en-US" sz="1600" b="1" dirty="0">
                <a:solidFill>
                  <a:srgbClr val="FF0000"/>
                </a:solidFill>
                <a:ea typeface="Monaco"/>
                <a:cs typeface="Arial" panose="020B0604020202020204" pitchFamily="34" charset="0"/>
              </a:rPr>
              <a:t> uses pointers</a:t>
            </a:r>
            <a:endParaRPr lang="en-US" altLang="en-US" sz="1600" b="1" dirty="0">
              <a:solidFill>
                <a:srgbClr val="FF0000"/>
              </a:solidFill>
              <a:cs typeface="Arial" panose="020B0604020202020204" pitchFamily="34" charset="0"/>
            </a:endParaRPr>
          </a:p>
          <a:p>
            <a:pPr marL="0" indent="0" defTabSz="914400">
              <a:buFontTx/>
              <a:buNone/>
            </a:pPr>
            <a:r>
              <a:rPr lang="en-US" altLang="en-US" sz="1600" dirty="0">
                <a:ea typeface="Monaco"/>
                <a:cs typeface="Arial" panose="020B0604020202020204" pitchFamily="34" charset="0"/>
              </a:rPr>
              <a:t> </a:t>
            </a:r>
            <a:endParaRPr lang="en-US" altLang="en-US" sz="1600" dirty="0">
              <a:cs typeface="Arial" panose="020B0604020202020204" pitchFamily="34" charset="0"/>
            </a:endParaRPr>
          </a:p>
          <a:p>
            <a:pPr marL="0" indent="0" defTabSz="914400">
              <a:buFontTx/>
              <a:buNone/>
            </a:pPr>
            <a:r>
              <a:rPr lang="en-US" altLang="en-US" sz="1600" dirty="0">
                <a:ea typeface="Monaco"/>
                <a:cs typeface="Arial" panose="020B0604020202020204" pitchFamily="34" charset="0"/>
              </a:rPr>
              <a:t>    </a:t>
            </a:r>
            <a:r>
              <a:rPr lang="en-US" altLang="en-US" sz="1600" b="1" dirty="0" err="1">
                <a:solidFill>
                  <a:srgbClr val="FF1493"/>
                </a:solidFill>
                <a:ea typeface="Monaco"/>
                <a:cs typeface="Arial" panose="020B0604020202020204" pitchFamily="34" charset="0"/>
              </a:rPr>
              <a:t>printf</a:t>
            </a:r>
            <a:r>
              <a:rPr lang="en-US" altLang="en-US" sz="1600" dirty="0">
                <a:solidFill>
                  <a:srgbClr val="000000"/>
                </a:solidFill>
                <a:ea typeface="Monaco"/>
                <a:cs typeface="Arial" panose="020B0604020202020204" pitchFamily="34" charset="0"/>
              </a:rPr>
              <a:t>(</a:t>
            </a:r>
            <a:r>
              <a:rPr lang="en-US" altLang="en-US" sz="1600" dirty="0">
                <a:solidFill>
                  <a:srgbClr val="0000FF"/>
                </a:solidFill>
                <a:ea typeface="Monaco"/>
                <a:cs typeface="Arial" panose="020B0604020202020204" pitchFamily="34" charset="0"/>
              </a:rPr>
              <a:t>" x = %d\n"</a:t>
            </a:r>
            <a:r>
              <a:rPr lang="en-US" altLang="en-US" sz="1600" dirty="0">
                <a:solidFill>
                  <a:srgbClr val="000000"/>
                </a:solidFill>
                <a:ea typeface="Monaco"/>
                <a:cs typeface="Arial" panose="020B0604020202020204" pitchFamily="34" charset="0"/>
              </a:rPr>
              <a:t>, x);</a:t>
            </a:r>
            <a:br>
              <a:rPr lang="en-US" altLang="en-US" sz="1600" dirty="0">
                <a:solidFill>
                  <a:srgbClr val="000000"/>
                </a:solidFill>
                <a:ea typeface="Monaco"/>
                <a:cs typeface="Arial" panose="020B0604020202020204" pitchFamily="34" charset="0"/>
              </a:rPr>
            </a:br>
            <a:r>
              <a:rPr lang="en-US" altLang="en-US" sz="1600" dirty="0">
                <a:solidFill>
                  <a:srgbClr val="000000"/>
                </a:solidFill>
                <a:ea typeface="Monaco"/>
                <a:cs typeface="Arial" panose="020B0604020202020204" pitchFamily="34" charset="0"/>
              </a:rPr>
              <a:t>    </a:t>
            </a:r>
            <a:r>
              <a:rPr lang="en-US" altLang="en-US" sz="1600" b="1" dirty="0" err="1">
                <a:solidFill>
                  <a:srgbClr val="FF1493"/>
                </a:solidFill>
                <a:ea typeface="Monaco"/>
                <a:cs typeface="Arial" panose="020B0604020202020204" pitchFamily="34" charset="0"/>
              </a:rPr>
              <a:t>printf</a:t>
            </a:r>
            <a:r>
              <a:rPr lang="en-US" altLang="en-US" sz="1600" dirty="0">
                <a:solidFill>
                  <a:srgbClr val="000000"/>
                </a:solidFill>
                <a:ea typeface="Monaco"/>
                <a:cs typeface="Arial" panose="020B0604020202020204" pitchFamily="34" charset="0"/>
              </a:rPr>
              <a:t>(</a:t>
            </a:r>
            <a:r>
              <a:rPr lang="en-US" altLang="en-US" sz="1600" dirty="0">
                <a:solidFill>
                  <a:srgbClr val="0000FF"/>
                </a:solidFill>
                <a:ea typeface="Monaco"/>
                <a:cs typeface="Arial" panose="020B0604020202020204" pitchFamily="34" charset="0"/>
              </a:rPr>
              <a:t>" Address of x = %p\n"</a:t>
            </a:r>
            <a:r>
              <a:rPr lang="en-US" altLang="en-US" sz="1600" dirty="0">
                <a:solidFill>
                  <a:srgbClr val="000000"/>
                </a:solidFill>
                <a:ea typeface="Monaco"/>
                <a:cs typeface="Arial" panose="020B0604020202020204" pitchFamily="34" charset="0"/>
              </a:rPr>
              <a:t>, (void*) &amp;x);</a:t>
            </a:r>
          </a:p>
          <a:p>
            <a:pPr marL="0" indent="0" defTabSz="914400">
              <a:buFontTx/>
              <a:buNone/>
            </a:pPr>
            <a:endParaRPr lang="en-US" altLang="en-US" sz="1600" dirty="0">
              <a:cs typeface="Arial" panose="020B0604020202020204" pitchFamily="34" charset="0"/>
            </a:endParaRPr>
          </a:p>
          <a:p>
            <a:pPr marL="0" indent="0" defTabSz="914400">
              <a:buFontTx/>
              <a:buNone/>
            </a:pPr>
            <a:r>
              <a:rPr lang="en-US" altLang="en-US" sz="1600" dirty="0">
                <a:ea typeface="Monaco"/>
                <a:cs typeface="Arial" panose="020B0604020202020204" pitchFamily="34" charset="0"/>
              </a:rPr>
              <a:t>    </a:t>
            </a:r>
            <a:r>
              <a:rPr lang="en-US" altLang="en-US" sz="1600" b="1" dirty="0">
                <a:solidFill>
                  <a:srgbClr val="006699"/>
                </a:solidFill>
                <a:ea typeface="Monaco"/>
                <a:cs typeface="Arial" panose="020B0604020202020204" pitchFamily="34" charset="0"/>
              </a:rPr>
              <a:t>return</a:t>
            </a:r>
            <a:r>
              <a:rPr lang="en-US" altLang="en-US" sz="1600" dirty="0">
                <a:ea typeface="Monaco"/>
                <a:cs typeface="Arial" panose="020B0604020202020204" pitchFamily="34" charset="0"/>
              </a:rPr>
              <a:t> </a:t>
            </a:r>
            <a:r>
              <a:rPr lang="en-US" altLang="en-US" sz="1600" dirty="0">
                <a:solidFill>
                  <a:srgbClr val="000000"/>
                </a:solidFill>
                <a:ea typeface="Monaco"/>
                <a:cs typeface="Arial" panose="020B0604020202020204" pitchFamily="34" charset="0"/>
              </a:rPr>
              <a:t>0;</a:t>
            </a:r>
            <a:endParaRPr lang="en-US" altLang="en-US" sz="1600" dirty="0">
              <a:cs typeface="Arial" panose="020B0604020202020204" pitchFamily="34" charset="0"/>
            </a:endParaRPr>
          </a:p>
          <a:p>
            <a:pPr marL="0" indent="0" defTabSz="914400">
              <a:buFontTx/>
              <a:buNone/>
            </a:pPr>
            <a:r>
              <a:rPr lang="en-US" altLang="en-US" sz="1600" dirty="0">
                <a:solidFill>
                  <a:srgbClr val="000000"/>
                </a:solidFill>
                <a:ea typeface="Monaco"/>
                <a:cs typeface="Arial" panose="020B0604020202020204" pitchFamily="34" charset="0"/>
              </a:rPr>
              <a:t>}</a:t>
            </a:r>
            <a:endParaRPr lang="en-US" altLang="en-US" sz="1600" dirty="0">
              <a:cs typeface="Arial" panose="020B0604020202020204" pitchFamily="34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5478011" y="2004969"/>
            <a:ext cx="729842" cy="33555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3"/>
          <p:cNvSpPr>
            <a:spLocks noGrp="1"/>
          </p:cNvSpPr>
          <p:nvPr>
            <p:ph sz="half" idx="1"/>
          </p:nvPr>
        </p:nvSpPr>
        <p:spPr>
          <a:xfrm>
            <a:off x="2271905" y="3622833"/>
            <a:ext cx="2086176" cy="1440315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indent="0" algn="ctr">
              <a:buNone/>
            </a:pPr>
            <a:r>
              <a:rPr lang="nl-NL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</a:t>
            </a:r>
            <a:r>
              <a:rPr lang="nl-NL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value</a:t>
            </a:r>
            <a:r>
              <a:rPr lang="nl-NL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x is </a:t>
            </a:r>
            <a:r>
              <a:rPr lang="nl-NL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printed</a:t>
            </a:r>
            <a:r>
              <a:rPr lang="nl-NL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nl-NL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nl-NL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terminal? </a:t>
            </a:r>
            <a:r>
              <a:rPr lang="nl-NL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</a:t>
            </a:r>
            <a:r>
              <a:rPr lang="nl-NL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endParaRPr lang="en-GB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3291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 - Use with functions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8317282" cy="2894954"/>
          </a:xfrm>
        </p:spPr>
        <p:txBody>
          <a:bodyPr/>
          <a:lstStyle/>
          <a:p>
            <a:r>
              <a:rPr lang="nl-NL" dirty="0" err="1"/>
              <a:t>There</a:t>
            </a:r>
            <a:r>
              <a:rPr lang="nl-NL" dirty="0"/>
              <a:t> are </a:t>
            </a:r>
            <a:r>
              <a:rPr lang="nl-NL" dirty="0" err="1"/>
              <a:t>i.a</a:t>
            </a:r>
            <a:r>
              <a:rPr lang="nl-NL" dirty="0"/>
              <a:t>. </a:t>
            </a:r>
            <a:r>
              <a:rPr lang="nl-NL" dirty="0" err="1"/>
              <a:t>two</a:t>
            </a:r>
            <a:r>
              <a:rPr lang="nl-NL" dirty="0"/>
              <a:t> options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use</a:t>
            </a:r>
            <a:r>
              <a:rPr lang="nl-NL" dirty="0"/>
              <a:t> pointers </a:t>
            </a: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functions</a:t>
            </a:r>
            <a:r>
              <a:rPr lang="nl-NL" dirty="0"/>
              <a:t>, </a:t>
            </a:r>
            <a:r>
              <a:rPr lang="nl-NL" dirty="0" err="1"/>
              <a:t>namely</a:t>
            </a:r>
            <a:r>
              <a:rPr lang="nl-NL" dirty="0"/>
              <a:t> option1 </a:t>
            </a:r>
            <a:r>
              <a:rPr lang="nl-NL" dirty="0" err="1"/>
              <a:t>and</a:t>
            </a:r>
            <a:r>
              <a:rPr lang="nl-NL" dirty="0"/>
              <a:t> option2 (</a:t>
            </a:r>
            <a:r>
              <a:rPr lang="nl-NL" dirty="0" err="1"/>
              <a:t>see</a:t>
            </a:r>
            <a:r>
              <a:rPr lang="nl-NL" dirty="0"/>
              <a:t> next slides)</a:t>
            </a:r>
          </a:p>
          <a:p>
            <a:endParaRPr lang="nl-NL" dirty="0"/>
          </a:p>
          <a:p>
            <a:r>
              <a:rPr lang="nl-NL" dirty="0"/>
              <a:t>It is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responsability</a:t>
            </a:r>
            <a:r>
              <a:rPr lang="nl-NL" dirty="0"/>
              <a:t> of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developer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choose</a:t>
            </a:r>
            <a:r>
              <a:rPr lang="nl-NL" dirty="0"/>
              <a:t> </a:t>
            </a:r>
            <a:r>
              <a:rPr lang="nl-NL" dirty="0" err="1"/>
              <a:t>one</a:t>
            </a:r>
            <a:r>
              <a:rPr lang="nl-NL" dirty="0"/>
              <a:t> of </a:t>
            </a:r>
            <a:r>
              <a:rPr lang="nl-NL" dirty="0" err="1"/>
              <a:t>the</a:t>
            </a:r>
            <a:r>
              <a:rPr lang="nl-NL" dirty="0"/>
              <a:t> options</a:t>
            </a:r>
          </a:p>
          <a:p>
            <a:endParaRPr lang="nl-NL" dirty="0"/>
          </a:p>
          <a:p>
            <a:r>
              <a:rPr lang="nl-NL" dirty="0"/>
              <a:t>The </a:t>
            </a:r>
            <a:r>
              <a:rPr lang="nl-NL" dirty="0" err="1"/>
              <a:t>two</a:t>
            </a:r>
            <a:r>
              <a:rPr lang="nl-NL" dirty="0"/>
              <a:t> options </a:t>
            </a:r>
            <a:r>
              <a:rPr lang="nl-NL" dirty="0" err="1"/>
              <a:t>simply</a:t>
            </a:r>
            <a:r>
              <a:rPr lang="nl-NL" dirty="0"/>
              <a:t> </a:t>
            </a:r>
            <a:r>
              <a:rPr lang="nl-NL" dirty="0" err="1"/>
              <a:t>differ</a:t>
            </a:r>
            <a:r>
              <a:rPr lang="nl-NL" dirty="0"/>
              <a:t> in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coding</a:t>
            </a:r>
            <a:r>
              <a:rPr lang="nl-NL" dirty="0"/>
              <a:t> </a:t>
            </a:r>
            <a:r>
              <a:rPr lang="nl-NL" dirty="0" err="1"/>
              <a:t>style</a:t>
            </a:r>
            <a:r>
              <a:rPr lang="nl-NL" dirty="0"/>
              <a:t> </a:t>
            </a:r>
            <a:r>
              <a:rPr lang="nl-NL"/>
              <a:t>used </a:t>
            </a:r>
            <a:r>
              <a:rPr lang="nl-NL" dirty="0" err="1"/>
              <a:t>to</a:t>
            </a:r>
            <a:r>
              <a:rPr lang="nl-NL" dirty="0"/>
              <a:t> handle NULL pointers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79520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 - Use with functions (Option1)</a:t>
            </a:r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664122" y="2659310"/>
            <a:ext cx="3616331" cy="125910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9525" cap="flat" cmpd="sng" algn="ctr">
            <a:noFill/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lt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GB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// With using pointers</a:t>
            </a:r>
            <a:br>
              <a:rPr lang="en-GB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</a:br>
            <a:r>
              <a:rPr lang="en-GB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void add_v2(</a:t>
            </a:r>
            <a:r>
              <a:rPr lang="en-GB" altLang="en-US" sz="1400" dirty="0" err="1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int</a:t>
            </a:r>
            <a:r>
              <a:rPr lang="en-GB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 a, </a:t>
            </a:r>
            <a:r>
              <a:rPr lang="en-GB" altLang="en-US" sz="1400" dirty="0" err="1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int</a:t>
            </a:r>
            <a:r>
              <a:rPr lang="en-GB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 b, </a:t>
            </a:r>
            <a:r>
              <a:rPr lang="en-GB" altLang="en-US" sz="1400" dirty="0" err="1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int</a:t>
            </a:r>
            <a:r>
              <a:rPr lang="en-GB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* result)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GB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{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GB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   *result = a + b; // Dereferencing 	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GB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}</a:t>
            </a:r>
            <a:endParaRPr lang="en-US" altLang="en-US" sz="14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5285984" y="1224234"/>
            <a:ext cx="3732181" cy="3809161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9525" cap="flat" cmpd="sng" algn="ctr">
            <a:noFill/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lt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GB" altLang="en-US" sz="1400" dirty="0" err="1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int</a:t>
            </a:r>
            <a:r>
              <a:rPr lang="en-GB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 main()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GB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{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nl-NL" altLang="en-US" sz="1400" dirty="0">
                <a:solidFill>
                  <a:schemeClr val="accent1"/>
                </a:solidFill>
                <a:ea typeface="Monaco"/>
                <a:cs typeface="Arial" panose="020B0604020202020204" pitchFamily="34" charset="0"/>
              </a:rPr>
              <a:t>   </a:t>
            </a:r>
            <a:r>
              <a:rPr lang="nl-NL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int x = 2;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nl-NL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   int y = 3;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nl-NL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   int z = 0; // </a:t>
            </a:r>
            <a:r>
              <a:rPr lang="nl-NL" altLang="en-US" sz="1400" dirty="0" err="1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Result</a:t>
            </a:r>
            <a:r>
              <a:rPr lang="nl-NL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 (</a:t>
            </a:r>
            <a:r>
              <a:rPr lang="nl-NL" altLang="en-US" sz="1400" dirty="0" err="1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x+y</a:t>
            </a:r>
            <a:r>
              <a:rPr lang="nl-NL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)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nl-NL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   </a:t>
            </a:r>
            <a:r>
              <a:rPr lang="nl-NL" altLang="en-US" sz="1400" b="1" dirty="0">
                <a:solidFill>
                  <a:srgbClr val="FF0000"/>
                </a:solidFill>
                <a:ea typeface="Monaco"/>
                <a:cs typeface="Arial" panose="020B0604020202020204" pitchFamily="34" charset="0"/>
              </a:rPr>
              <a:t>int* </a:t>
            </a:r>
            <a:r>
              <a:rPr lang="nl-NL" altLang="en-US" sz="1400" b="1" dirty="0" err="1">
                <a:solidFill>
                  <a:srgbClr val="FF0000"/>
                </a:solidFill>
                <a:ea typeface="Monaco"/>
                <a:cs typeface="Arial" panose="020B0604020202020204" pitchFamily="34" charset="0"/>
              </a:rPr>
              <a:t>ptr_z</a:t>
            </a:r>
            <a:r>
              <a:rPr lang="nl-NL" altLang="en-US" sz="1400" b="1" dirty="0">
                <a:solidFill>
                  <a:srgbClr val="FF0000"/>
                </a:solidFill>
                <a:ea typeface="Monaco"/>
                <a:cs typeface="Arial" panose="020B0604020202020204" pitchFamily="34" charset="0"/>
              </a:rPr>
              <a:t> = NULL; // Pointer </a:t>
            </a:r>
            <a:r>
              <a:rPr lang="nl-NL" altLang="en-US" sz="1400" b="1" dirty="0" err="1">
                <a:solidFill>
                  <a:srgbClr val="FF0000"/>
                </a:solidFill>
                <a:ea typeface="Monaco"/>
                <a:cs typeface="Arial" panose="020B0604020202020204" pitchFamily="34" charset="0"/>
              </a:rPr>
              <a:t>to</a:t>
            </a:r>
            <a:r>
              <a:rPr lang="nl-NL" altLang="en-US" sz="1400" b="1" dirty="0">
                <a:solidFill>
                  <a:srgbClr val="FF0000"/>
                </a:solidFill>
                <a:ea typeface="Monaco"/>
                <a:cs typeface="Arial" panose="020B0604020202020204" pitchFamily="34" charset="0"/>
              </a:rPr>
              <a:t> </a:t>
            </a:r>
            <a:r>
              <a:rPr lang="nl-NL" altLang="en-US" sz="1400" b="1" dirty="0" err="1">
                <a:solidFill>
                  <a:srgbClr val="FF0000"/>
                </a:solidFill>
                <a:ea typeface="Monaco"/>
                <a:cs typeface="Arial" panose="020B0604020202020204" pitchFamily="34" charset="0"/>
              </a:rPr>
              <a:t>result</a:t>
            </a:r>
            <a:br>
              <a:rPr lang="nl-NL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</a:br>
            <a:r>
              <a:rPr lang="nl-NL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   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nl-NL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   // Make </a:t>
            </a:r>
            <a:r>
              <a:rPr lang="nl-NL" altLang="en-US" sz="1400" dirty="0" err="1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sure</a:t>
            </a:r>
            <a:r>
              <a:rPr lang="nl-NL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 NOT </a:t>
            </a:r>
            <a:r>
              <a:rPr lang="nl-NL" altLang="en-US" sz="1400" dirty="0" err="1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to</a:t>
            </a:r>
            <a:r>
              <a:rPr lang="nl-NL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 </a:t>
            </a:r>
            <a:r>
              <a:rPr lang="nl-NL" altLang="en-US" sz="1400" dirty="0" err="1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use</a:t>
            </a:r>
            <a:r>
              <a:rPr lang="nl-NL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 NULL pointers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nl-NL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   </a:t>
            </a:r>
            <a:r>
              <a:rPr lang="nl-NL" altLang="en-US" sz="1400" dirty="0" err="1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if</a:t>
            </a:r>
            <a:r>
              <a:rPr lang="nl-NL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 (</a:t>
            </a:r>
            <a:r>
              <a:rPr lang="nl-NL" altLang="en-US" sz="1400" dirty="0" err="1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ptr_z</a:t>
            </a:r>
            <a:r>
              <a:rPr lang="nl-NL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 == NULL) {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nl-NL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      </a:t>
            </a:r>
            <a:r>
              <a:rPr lang="nl-NL" altLang="en-US" sz="1400" dirty="0" err="1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printf</a:t>
            </a:r>
            <a:r>
              <a:rPr lang="nl-NL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(“FAILED : </a:t>
            </a:r>
            <a:r>
              <a:rPr lang="nl-NL" altLang="en-US" sz="1400" dirty="0" err="1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Invalid</a:t>
            </a:r>
            <a:r>
              <a:rPr lang="nl-NL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 pointer”);</a:t>
            </a:r>
            <a:br>
              <a:rPr lang="nl-NL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</a:br>
            <a:r>
              <a:rPr lang="nl-NL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      return 0;</a:t>
            </a:r>
            <a:br>
              <a:rPr lang="nl-NL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</a:br>
            <a:r>
              <a:rPr lang="nl-NL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   }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nl-NL" altLang="en-US" sz="1400" dirty="0">
              <a:solidFill>
                <a:schemeClr val="tx1"/>
              </a:solidFill>
              <a:ea typeface="Monaco"/>
              <a:cs typeface="Arial" panose="020B0604020202020204" pitchFamily="34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nl-NL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   add_v2(</a:t>
            </a:r>
            <a:r>
              <a:rPr lang="nl-NL" altLang="en-US" sz="1400" dirty="0" err="1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x,y</a:t>
            </a:r>
            <a:r>
              <a:rPr lang="nl-NL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, </a:t>
            </a:r>
            <a:r>
              <a:rPr lang="nl-NL" altLang="en-US" sz="1400" b="1" dirty="0" err="1">
                <a:solidFill>
                  <a:srgbClr val="FF0000"/>
                </a:solidFill>
                <a:ea typeface="Monaco"/>
                <a:cs typeface="Arial" panose="020B0604020202020204" pitchFamily="34" charset="0"/>
              </a:rPr>
              <a:t>ptr_z</a:t>
            </a:r>
            <a:r>
              <a:rPr lang="nl-NL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);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nl-NL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   </a:t>
            </a:r>
            <a:r>
              <a:rPr lang="nl-NL" altLang="en-US" sz="1400" dirty="0" err="1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printf</a:t>
            </a:r>
            <a:r>
              <a:rPr lang="nl-NL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(“</a:t>
            </a:r>
            <a:r>
              <a:rPr lang="nl-NL" altLang="en-US" sz="1400" dirty="0" err="1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Result</a:t>
            </a:r>
            <a:r>
              <a:rPr lang="nl-NL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 : %d\n”, </a:t>
            </a:r>
            <a:r>
              <a:rPr lang="nl-NL" altLang="en-US" sz="1400" b="1" dirty="0">
                <a:solidFill>
                  <a:srgbClr val="FF0000"/>
                </a:solidFill>
                <a:ea typeface="Monaco"/>
                <a:cs typeface="Arial" panose="020B0604020202020204" pitchFamily="34" charset="0"/>
              </a:rPr>
              <a:t>*</a:t>
            </a:r>
            <a:r>
              <a:rPr lang="nl-NL" altLang="en-US" sz="1400" b="1" dirty="0" err="1">
                <a:solidFill>
                  <a:srgbClr val="FF0000"/>
                </a:solidFill>
                <a:ea typeface="Monaco"/>
                <a:cs typeface="Arial" panose="020B0604020202020204" pitchFamily="34" charset="0"/>
              </a:rPr>
              <a:t>ptr_z</a:t>
            </a:r>
            <a:r>
              <a:rPr lang="nl-NL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);</a:t>
            </a:r>
            <a:br>
              <a:rPr lang="nl-NL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</a:br>
            <a:endParaRPr lang="en-GB" altLang="en-US" sz="1400" dirty="0">
              <a:solidFill>
                <a:schemeClr val="tx1"/>
              </a:solidFill>
              <a:ea typeface="Monaco"/>
              <a:cs typeface="Arial" panose="020B0604020202020204" pitchFamily="34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GB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   return 0;</a:t>
            </a:r>
            <a:r>
              <a:rPr lang="en-GB" altLang="en-US" sz="1400" dirty="0">
                <a:solidFill>
                  <a:schemeClr val="accent1"/>
                </a:solidFill>
                <a:ea typeface="Monaco"/>
                <a:cs typeface="Arial" panose="020B0604020202020204" pitchFamily="34" charset="0"/>
              </a:rPr>
              <a:t> 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GB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}</a:t>
            </a:r>
            <a:endParaRPr lang="en-US" altLang="en-US" sz="14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6" name="Content Placeholder 3"/>
          <p:cNvSpPr>
            <a:spLocks noGrp="1"/>
          </p:cNvSpPr>
          <p:nvPr>
            <p:ph sz="half" idx="1"/>
          </p:nvPr>
        </p:nvSpPr>
        <p:spPr>
          <a:xfrm>
            <a:off x="2711116" y="3697388"/>
            <a:ext cx="2212462" cy="1440315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indent="0" algn="ctr">
              <a:buNone/>
            </a:pPr>
            <a:r>
              <a:rPr lang="nl-NL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</a:t>
            </a:r>
            <a:r>
              <a:rPr lang="nl-NL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difference</a:t>
            </a:r>
            <a:r>
              <a:rPr lang="nl-NL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 do </a:t>
            </a:r>
            <a:r>
              <a:rPr lang="nl-NL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nl-NL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</a:t>
            </a:r>
            <a:r>
              <a:rPr lang="nl-NL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between</a:t>
            </a:r>
            <a:r>
              <a:rPr lang="nl-NL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add_v1 </a:t>
            </a:r>
            <a:r>
              <a:rPr lang="nl-NL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nl-NL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add_v2? </a:t>
            </a:r>
            <a:endParaRPr lang="en-GB" sz="1600" b="1" dirty="0">
              <a:solidFill>
                <a:schemeClr val="tx1"/>
              </a:solidFill>
            </a:endParaRPr>
          </a:p>
        </p:txBody>
      </p:sp>
      <p:sp>
        <p:nvSpPr>
          <p:cNvPr id="10" name="Content Placeholder 3"/>
          <p:cNvSpPr>
            <a:spLocks noGrp="1"/>
          </p:cNvSpPr>
          <p:nvPr>
            <p:ph sz="half" idx="1"/>
          </p:nvPr>
        </p:nvSpPr>
        <p:spPr>
          <a:xfrm>
            <a:off x="7066547" y="924628"/>
            <a:ext cx="1951618" cy="1064593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indent="0" algn="ctr">
              <a:buNone/>
            </a:pPr>
            <a:r>
              <a:rPr lang="nl-NL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</a:t>
            </a:r>
            <a:r>
              <a:rPr lang="nl-NL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will</a:t>
            </a:r>
            <a:r>
              <a:rPr lang="nl-NL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nl-NL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printed</a:t>
            </a:r>
            <a:r>
              <a:rPr lang="nl-NL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nl-NL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nl-NL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terminal?</a:t>
            </a:r>
            <a:endParaRPr lang="en-GB" sz="1600" b="1" dirty="0">
              <a:solidFill>
                <a:schemeClr val="tx1"/>
              </a:solidFill>
            </a:endParaRPr>
          </a:p>
        </p:txBody>
      </p:sp>
      <p:sp>
        <p:nvSpPr>
          <p:cNvPr id="11" name="Content Placeholder 3"/>
          <p:cNvSpPr txBox="1">
            <a:spLocks/>
          </p:cNvSpPr>
          <p:nvPr/>
        </p:nvSpPr>
        <p:spPr>
          <a:xfrm>
            <a:off x="658561" y="1224234"/>
            <a:ext cx="3616331" cy="1274466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9525" cap="flat" cmpd="sng" algn="ctr">
            <a:noFill/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lt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GB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// Without using pointers</a:t>
            </a:r>
            <a:br>
              <a:rPr lang="en-GB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</a:br>
            <a:r>
              <a:rPr lang="en-GB" altLang="en-US" sz="1400" dirty="0" err="1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int</a:t>
            </a:r>
            <a:r>
              <a:rPr lang="en-GB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 add_v1(</a:t>
            </a:r>
            <a:r>
              <a:rPr lang="en-GB" altLang="en-US" sz="1400" dirty="0" err="1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int</a:t>
            </a:r>
            <a:r>
              <a:rPr lang="en-GB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 a, </a:t>
            </a:r>
            <a:r>
              <a:rPr lang="en-GB" altLang="en-US" sz="1400" dirty="0" err="1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int</a:t>
            </a:r>
            <a:r>
              <a:rPr lang="en-GB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 b)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GB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{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nl-NL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   int </a:t>
            </a:r>
            <a:r>
              <a:rPr lang="nl-NL" altLang="en-US" sz="1400" dirty="0" err="1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result</a:t>
            </a:r>
            <a:r>
              <a:rPr lang="nl-NL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 = a + b;</a:t>
            </a:r>
            <a:endParaRPr lang="en-GB" altLang="en-US" sz="1400" dirty="0">
              <a:solidFill>
                <a:schemeClr val="tx1"/>
              </a:solidFill>
              <a:ea typeface="Monaco"/>
              <a:cs typeface="Arial" panose="020B0604020202020204" pitchFamily="34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GB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   return result; 	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GB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}</a:t>
            </a:r>
            <a:endParaRPr lang="en-US" altLang="en-US" sz="14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78139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 - Use with functions (Option2)</a:t>
            </a:r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922571" y="1248183"/>
            <a:ext cx="3616331" cy="3122481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9525" cap="flat" cmpd="sng" algn="ctr">
            <a:noFill/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lt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GB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bool add(</a:t>
            </a:r>
            <a:r>
              <a:rPr lang="en-GB" altLang="en-US" sz="1400" dirty="0" err="1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int</a:t>
            </a:r>
            <a:r>
              <a:rPr lang="en-GB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 a, </a:t>
            </a:r>
            <a:r>
              <a:rPr lang="en-GB" altLang="en-US" sz="1400" dirty="0" err="1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int</a:t>
            </a:r>
            <a:r>
              <a:rPr lang="en-GB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 b, </a:t>
            </a:r>
            <a:r>
              <a:rPr lang="en-GB" altLang="en-US" sz="1400" dirty="0" err="1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int</a:t>
            </a:r>
            <a:r>
              <a:rPr lang="en-GB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* result)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GB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{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GB" altLang="en-US" sz="1400" dirty="0">
                <a:solidFill>
                  <a:schemeClr val="accent1"/>
                </a:solidFill>
                <a:ea typeface="Monaco"/>
                <a:cs typeface="Arial" panose="020B0604020202020204" pitchFamily="34" charset="0"/>
              </a:rPr>
              <a:t>   </a:t>
            </a:r>
            <a:r>
              <a:rPr lang="en-GB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// Don’t use pointers if not initialised 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GB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   // with a valid memory address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GB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   if (result == NULL) { </a:t>
            </a:r>
          </a:p>
          <a:p>
            <a:pPr mar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GB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      return false; 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GB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   }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n-GB" altLang="en-US" sz="1400" dirty="0">
              <a:solidFill>
                <a:schemeClr val="tx1"/>
              </a:solidFill>
              <a:ea typeface="Monaco"/>
              <a:cs typeface="Arial" panose="020B0604020202020204" pitchFamily="34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GB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  *result = a + b; // Dereferencing 	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GB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   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GB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   return true; 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GB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}</a:t>
            </a:r>
            <a:endParaRPr lang="en-US" altLang="en-US" sz="14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5410899" y="1248183"/>
            <a:ext cx="3607266" cy="378521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9525" cap="flat" cmpd="sng" algn="ctr">
            <a:noFill/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lt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GB" altLang="en-US" sz="1400" dirty="0" err="1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int</a:t>
            </a:r>
            <a:r>
              <a:rPr lang="en-GB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 main()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GB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{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nl-NL" altLang="en-US" sz="1400" dirty="0">
                <a:solidFill>
                  <a:schemeClr val="accent1"/>
                </a:solidFill>
                <a:ea typeface="Monaco"/>
                <a:cs typeface="Arial" panose="020B0604020202020204" pitchFamily="34" charset="0"/>
              </a:rPr>
              <a:t>   </a:t>
            </a:r>
            <a:r>
              <a:rPr lang="nl-NL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int x = 2;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nl-NL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   int y = 3;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nl-NL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   </a:t>
            </a:r>
            <a:r>
              <a:rPr lang="nl-NL" altLang="en-US" sz="1400" b="1" dirty="0">
                <a:solidFill>
                  <a:srgbClr val="FF0000"/>
                </a:solidFill>
                <a:ea typeface="Monaco"/>
                <a:cs typeface="Arial" panose="020B0604020202020204" pitchFamily="34" charset="0"/>
              </a:rPr>
              <a:t>int z;</a:t>
            </a:r>
            <a:br>
              <a:rPr lang="nl-NL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</a:br>
            <a:r>
              <a:rPr lang="nl-NL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   </a:t>
            </a:r>
            <a:br>
              <a:rPr lang="nl-NL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</a:br>
            <a:r>
              <a:rPr lang="nl-NL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  </a:t>
            </a:r>
            <a:r>
              <a:rPr lang="nl-NL" altLang="en-US" sz="1400" dirty="0" err="1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bool</a:t>
            </a:r>
            <a:r>
              <a:rPr lang="nl-NL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 </a:t>
            </a:r>
            <a:r>
              <a:rPr lang="nl-NL" altLang="en-US" sz="1400" dirty="0" err="1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success</a:t>
            </a:r>
            <a:r>
              <a:rPr lang="nl-NL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 = </a:t>
            </a:r>
            <a:r>
              <a:rPr lang="nl-NL" altLang="en-US" sz="1400" dirty="0" err="1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add</a:t>
            </a:r>
            <a:r>
              <a:rPr lang="nl-NL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 (</a:t>
            </a:r>
            <a:r>
              <a:rPr lang="nl-NL" altLang="en-US" sz="1400" dirty="0" err="1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a,b</a:t>
            </a:r>
            <a:r>
              <a:rPr lang="nl-NL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, </a:t>
            </a:r>
            <a:r>
              <a:rPr lang="nl-NL" altLang="en-US" sz="1400" dirty="0">
                <a:solidFill>
                  <a:srgbClr val="FF0000"/>
                </a:solidFill>
                <a:ea typeface="Monaco"/>
                <a:cs typeface="Arial" panose="020B0604020202020204" pitchFamily="34" charset="0"/>
              </a:rPr>
              <a:t>&amp;z</a:t>
            </a:r>
            <a:r>
              <a:rPr lang="nl-NL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);</a:t>
            </a:r>
            <a:br>
              <a:rPr lang="nl-NL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</a:br>
            <a:br>
              <a:rPr lang="nl-NL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</a:br>
            <a:r>
              <a:rPr lang="nl-NL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  </a:t>
            </a:r>
            <a:r>
              <a:rPr lang="nl-NL" altLang="en-US" sz="1400" dirty="0" err="1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if</a:t>
            </a:r>
            <a:r>
              <a:rPr lang="nl-NL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 (</a:t>
            </a:r>
            <a:r>
              <a:rPr lang="nl-NL" altLang="en-US" sz="1400" dirty="0" err="1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success</a:t>
            </a:r>
            <a:r>
              <a:rPr lang="nl-NL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==TRUE) {</a:t>
            </a:r>
            <a:br>
              <a:rPr lang="nl-NL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</a:br>
            <a:r>
              <a:rPr lang="nl-NL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     </a:t>
            </a:r>
            <a:r>
              <a:rPr lang="nl-NL" altLang="en-US" sz="1400" dirty="0" err="1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printf</a:t>
            </a:r>
            <a:r>
              <a:rPr lang="nl-NL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(“</a:t>
            </a:r>
            <a:r>
              <a:rPr lang="nl-NL" altLang="en-US" sz="1400" dirty="0" err="1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Result</a:t>
            </a:r>
            <a:r>
              <a:rPr lang="nl-NL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 : %d\n”, z);</a:t>
            </a:r>
            <a:br>
              <a:rPr lang="nl-NL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</a:br>
            <a:r>
              <a:rPr lang="nl-NL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  }</a:t>
            </a:r>
            <a:br>
              <a:rPr lang="nl-NL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</a:br>
            <a:r>
              <a:rPr lang="nl-NL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  </a:t>
            </a:r>
            <a:r>
              <a:rPr lang="nl-NL" altLang="en-US" sz="1400" dirty="0" err="1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else</a:t>
            </a:r>
            <a:r>
              <a:rPr lang="nl-NL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 {</a:t>
            </a:r>
            <a:br>
              <a:rPr lang="nl-NL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</a:br>
            <a:r>
              <a:rPr lang="nl-NL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      </a:t>
            </a:r>
            <a:r>
              <a:rPr lang="nl-NL" altLang="en-US" sz="1400" dirty="0" err="1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printf</a:t>
            </a:r>
            <a:r>
              <a:rPr lang="nl-NL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(“FAILED _: </a:t>
            </a:r>
            <a:r>
              <a:rPr lang="nl-NL" altLang="en-US" sz="1400" dirty="0" err="1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Invalid</a:t>
            </a:r>
            <a:r>
              <a:rPr lang="nl-NL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 pointer”);</a:t>
            </a:r>
            <a:br>
              <a:rPr lang="nl-NL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</a:br>
            <a:r>
              <a:rPr lang="nl-NL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  }</a:t>
            </a:r>
            <a:br>
              <a:rPr lang="nl-NL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</a:br>
            <a:r>
              <a:rPr lang="nl-NL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  </a:t>
            </a:r>
            <a:endParaRPr lang="en-GB" altLang="en-US" sz="1400" dirty="0">
              <a:solidFill>
                <a:schemeClr val="tx1"/>
              </a:solidFill>
              <a:ea typeface="Monaco"/>
              <a:cs typeface="Arial" panose="020B0604020202020204" pitchFamily="34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GB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  return 0;</a:t>
            </a:r>
            <a:r>
              <a:rPr lang="en-GB" altLang="en-US" sz="1400" dirty="0">
                <a:solidFill>
                  <a:schemeClr val="accent1"/>
                </a:solidFill>
                <a:ea typeface="Monaco"/>
                <a:cs typeface="Arial" panose="020B0604020202020204" pitchFamily="34" charset="0"/>
              </a:rPr>
              <a:t> 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GB" altLang="en-US" sz="14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}</a:t>
            </a:r>
            <a:endParaRPr lang="en-US" altLang="en-US" sz="14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6" name="Content Placeholder 3"/>
          <p:cNvSpPr>
            <a:spLocks noGrp="1"/>
          </p:cNvSpPr>
          <p:nvPr>
            <p:ph sz="half" idx="1"/>
          </p:nvPr>
        </p:nvSpPr>
        <p:spPr>
          <a:xfrm>
            <a:off x="2318084" y="3548542"/>
            <a:ext cx="2220818" cy="1440315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indent="0" algn="ctr">
              <a:buNone/>
            </a:pPr>
            <a:r>
              <a:rPr lang="nl-NL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nl-NL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</a:t>
            </a:r>
            <a:r>
              <a:rPr lang="nl-NL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also</a:t>
            </a:r>
            <a:r>
              <a:rPr lang="nl-NL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</a:t>
            </a:r>
            <a:r>
              <a:rPr lang="nl-NL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e.g. </a:t>
            </a:r>
            <a:r>
              <a:rPr lang="nl-NL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</a:t>
            </a:r>
            <a:r>
              <a:rPr lang="nl-NL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16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nl-NL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instead</a:t>
            </a:r>
            <a:r>
              <a:rPr lang="nl-NL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a </a:t>
            </a:r>
            <a:r>
              <a:rPr lang="nl-NL" sz="1600" b="1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bool</a:t>
            </a:r>
            <a:r>
              <a:rPr lang="nl-NL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1600" b="1" dirty="0">
              <a:solidFill>
                <a:schemeClr val="tx1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6258187" y="2365695"/>
            <a:ext cx="1493241" cy="31039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3"/>
          <p:cNvSpPr>
            <a:spLocks noGrp="1"/>
          </p:cNvSpPr>
          <p:nvPr>
            <p:ph sz="half" idx="1"/>
          </p:nvPr>
        </p:nvSpPr>
        <p:spPr>
          <a:xfrm>
            <a:off x="6931989" y="915157"/>
            <a:ext cx="2086176" cy="1450538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indent="0" algn="ctr">
              <a:buNone/>
            </a:pPr>
            <a:r>
              <a:rPr lang="nl-NL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How/</a:t>
            </a:r>
            <a:r>
              <a:rPr lang="nl-NL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r>
              <a:rPr lang="nl-NL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lang="nl-NL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nl-NL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happen </a:t>
            </a:r>
            <a:r>
              <a:rPr lang="nl-NL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nl-NL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pointer is </a:t>
            </a:r>
            <a:r>
              <a:rPr lang="nl-NL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invalid</a:t>
            </a:r>
            <a:r>
              <a:rPr lang="nl-NL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endParaRPr lang="en-GB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96251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 - Demo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127" y="1267262"/>
            <a:ext cx="5047157" cy="2874963"/>
          </a:xfrm>
        </p:spPr>
      </p:pic>
      <p:sp>
        <p:nvSpPr>
          <p:cNvPr id="3" name="Rounded Rectangle 2"/>
          <p:cNvSpPr/>
          <p:nvPr/>
        </p:nvSpPr>
        <p:spPr>
          <a:xfrm>
            <a:off x="6182685" y="1870745"/>
            <a:ext cx="2634143" cy="192946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See </a:t>
            </a:r>
            <a:r>
              <a:rPr lang="nl-NL" dirty="0" err="1"/>
              <a:t>also</a:t>
            </a:r>
            <a:r>
              <a:rPr lang="nl-NL" dirty="0"/>
              <a:t> in git (Workshops/Week4): demoPointers.zip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326629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 - Exercise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Add the code to print the value and address of variables x and y. Keep </a:t>
            </a:r>
            <a:r>
              <a:rPr lang="en-US"/>
              <a:t>y uninitialized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/>
              <a:t>Build the code. Tip: remove temporarily </a:t>
            </a:r>
            <a:r>
              <a:rPr lang="nl-NL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–</a:t>
            </a:r>
            <a:r>
              <a:rPr lang="nl-NL" b="0" dirty="0" err="1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Werror</a:t>
            </a:r>
            <a:r>
              <a:rPr lang="nl-NL" b="0" dirty="0">
                <a:solidFill>
                  <a:srgbClr val="CCCCC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from </a:t>
            </a:r>
            <a:r>
              <a:rPr lang="nl-NL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nl-NL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Makefile</a:t>
            </a:r>
            <a:r>
              <a:rPr lang="nl-NL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nl-NL" dirty="0" err="1"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dirty="0" err="1">
                <a:latin typeface="Arial" panose="020B0604020202020204" pitchFamily="34" charset="0"/>
                <a:cs typeface="Arial" panose="020B0604020202020204" pitchFamily="34" charset="0"/>
              </a:rPr>
              <a:t>will</a:t>
            </a:r>
            <a:r>
              <a:rPr 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dirty="0" err="1">
                <a:latin typeface="Arial" panose="020B0604020202020204" pitchFamily="34" charset="0"/>
                <a:cs typeface="Arial" panose="020B0604020202020204" pitchFamily="34" charset="0"/>
              </a:rPr>
              <a:t>allow</a:t>
            </a:r>
            <a:r>
              <a:rPr lang="nl-NL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nl-NL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dirty="0" err="1"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dirty="0" err="1">
                <a:latin typeface="Arial" panose="020B0604020202020204" pitchFamily="34" charset="0"/>
                <a:cs typeface="Arial" panose="020B0604020202020204" pitchFamily="34" charset="0"/>
              </a:rPr>
              <a:t>exercise</a:t>
            </a:r>
            <a:r>
              <a:rPr lang="nl-NL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nl-NL" dirty="0" err="1"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dirty="0" err="1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dirty="0" err="1">
                <a:latin typeface="Arial" panose="020B0604020202020204" pitchFamily="34" charset="0"/>
                <a:cs typeface="Arial" panose="020B0604020202020204" pitchFamily="34" charset="0"/>
              </a:rPr>
              <a:t>treat</a:t>
            </a:r>
            <a:r>
              <a:rPr 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dirty="0" err="1">
                <a:latin typeface="Arial" panose="020B0604020202020204" pitchFamily="34" charset="0"/>
                <a:cs typeface="Arial" panose="020B0604020202020204" pitchFamily="34" charset="0"/>
              </a:rPr>
              <a:t>warnings</a:t>
            </a:r>
            <a:r>
              <a:rPr lang="nl-NL" dirty="0">
                <a:latin typeface="Arial" panose="020B0604020202020204" pitchFamily="34" charset="0"/>
                <a:cs typeface="Arial" panose="020B0604020202020204" pitchFamily="34" charset="0"/>
              </a:rPr>
              <a:t> as </a:t>
            </a:r>
            <a:r>
              <a:rPr lang="nl-NL" dirty="0" err="1">
                <a:latin typeface="Arial" panose="020B0604020202020204" pitchFamily="34" charset="0"/>
                <a:cs typeface="Arial" panose="020B0604020202020204" pitchFamily="34" charset="0"/>
              </a:rPr>
              <a:t>errors</a:t>
            </a:r>
            <a:br>
              <a:rPr lang="en-US" dirty="0"/>
            </a:br>
            <a:endParaRPr lang="en-US" dirty="0"/>
          </a:p>
          <a:p>
            <a:r>
              <a:rPr lang="en-US" dirty="0"/>
              <a:t>Execute the code and </a:t>
            </a:r>
            <a:r>
              <a:rPr lang="en-US" dirty="0" err="1"/>
              <a:t>analyse</a:t>
            </a:r>
            <a:r>
              <a:rPr lang="en-US" dirty="0"/>
              <a:t> the results. What do you notice? Can you explain?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5" name="Afgeronde rechthoek 4"/>
          <p:cNvSpPr/>
          <p:nvPr/>
        </p:nvSpPr>
        <p:spPr>
          <a:xfrm>
            <a:off x="6989523" y="143745"/>
            <a:ext cx="2035480" cy="85725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err="1"/>
              <a:t>You</a:t>
            </a:r>
            <a:r>
              <a:rPr lang="nl-NL" dirty="0"/>
              <a:t> </a:t>
            </a:r>
            <a:r>
              <a:rPr lang="nl-NL" dirty="0" err="1"/>
              <a:t>can</a:t>
            </a:r>
            <a:r>
              <a:rPr lang="nl-NL" dirty="0"/>
              <a:t> do </a:t>
            </a:r>
            <a:r>
              <a:rPr lang="nl-NL" dirty="0" err="1"/>
              <a:t>it</a:t>
            </a:r>
            <a:r>
              <a:rPr lang="nl-NL" dirty="0"/>
              <a:t> without </a:t>
            </a:r>
            <a:r>
              <a:rPr lang="nl-NL" dirty="0" err="1"/>
              <a:t>ChatGPT</a:t>
            </a:r>
            <a:r>
              <a:rPr lang="nl-NL" dirty="0"/>
              <a:t>!</a:t>
            </a:r>
            <a:endParaRPr lang="en-GB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8DDB0CAE-780B-1974-1F15-FD0FC32DBD62}"/>
              </a:ext>
            </a:extLst>
          </p:cNvPr>
          <p:cNvSpPr txBox="1">
            <a:spLocks/>
          </p:cNvSpPr>
          <p:nvPr/>
        </p:nvSpPr>
        <p:spPr>
          <a:xfrm>
            <a:off x="4736690" y="1126255"/>
            <a:ext cx="4288313" cy="38735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9525" cap="flat" cmpd="sng" algn="ctr">
            <a:noFill/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lt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1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#include &lt;</a:t>
            </a:r>
            <a:r>
              <a:rPr lang="en-US" altLang="en-US" sz="1100" dirty="0" err="1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stdio.h</a:t>
            </a:r>
            <a:r>
              <a:rPr lang="en-US" altLang="en-US" sz="11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&gt;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100" dirty="0">
              <a:solidFill>
                <a:schemeClr val="tx1"/>
              </a:solidFill>
              <a:ea typeface="Monaco"/>
              <a:cs typeface="Arial" panose="020B0604020202020204" pitchFamily="34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1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void f1(int </a:t>
            </a:r>
            <a:r>
              <a:rPr lang="en-US" altLang="en-US" sz="1100" dirty="0" err="1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xval</a:t>
            </a:r>
            <a:r>
              <a:rPr lang="en-US" altLang="en-US" sz="11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)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1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{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1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     int x;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1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     x = </a:t>
            </a:r>
            <a:r>
              <a:rPr lang="en-US" altLang="en-US" sz="1100" dirty="0" err="1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xval</a:t>
            </a:r>
            <a:r>
              <a:rPr lang="en-US" altLang="en-US" sz="11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;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1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     // Print here the address and value of x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1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}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100" dirty="0">
              <a:solidFill>
                <a:schemeClr val="tx1"/>
              </a:solidFill>
              <a:ea typeface="Monaco"/>
              <a:cs typeface="Arial" panose="020B0604020202020204" pitchFamily="34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1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void f2()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1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{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1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     int y;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1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     // print here the address and value of y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1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}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100" dirty="0">
              <a:solidFill>
                <a:schemeClr val="tx1"/>
              </a:solidFill>
              <a:ea typeface="Monaco"/>
              <a:cs typeface="Arial" panose="020B0604020202020204" pitchFamily="34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1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int main()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1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{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1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     f1(7);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1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     f2();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1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     return 0;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100" dirty="0">
                <a:solidFill>
                  <a:schemeClr val="tx1"/>
                </a:solidFill>
                <a:ea typeface="Monaco"/>
                <a:cs typeface="Arial" panose="020B0604020202020204" pitchFamily="34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49669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983A48-2F09-9415-62B5-C02A569B4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5A518-78CB-EAE8-49CD-A7EC438CC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 - Exercise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FA095D-38A6-1A49-88A7-BC8C7316E7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199" y="1200151"/>
            <a:ext cx="7841411" cy="3447350"/>
          </a:xfrm>
        </p:spPr>
        <p:txBody>
          <a:bodyPr>
            <a:normAutofit/>
          </a:bodyPr>
          <a:lstStyle/>
          <a:p>
            <a:r>
              <a:rPr lang="en-US" dirty="0"/>
              <a:t>Write a function to swap the value of two variables using pointers. Possible prototype: </a:t>
            </a:r>
            <a:r>
              <a:rPr lang="en-GB" b="1" i="1" dirty="0"/>
              <a:t>void swap(</a:t>
            </a:r>
            <a:r>
              <a:rPr lang="en-GB" b="1" i="1" dirty="0" err="1"/>
              <a:t>int</a:t>
            </a:r>
            <a:r>
              <a:rPr lang="en-GB" b="1" i="1" dirty="0"/>
              <a:t>* a, </a:t>
            </a:r>
            <a:r>
              <a:rPr lang="en-GB" b="1" i="1" dirty="0" err="1"/>
              <a:t>int</a:t>
            </a:r>
            <a:r>
              <a:rPr lang="en-GB" b="1" i="1" dirty="0"/>
              <a:t>* b);</a:t>
            </a:r>
            <a:endParaRPr lang="en-US" b="1" i="1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F3F6B4-16EA-23C0-366B-5F11E76CBEF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86" b="12506"/>
          <a:stretch/>
        </p:blipFill>
        <p:spPr>
          <a:xfrm>
            <a:off x="1625708" y="2147582"/>
            <a:ext cx="5892583" cy="2499919"/>
          </a:xfrm>
          <a:prstGeom prst="rect">
            <a:avLst/>
          </a:prstGeom>
        </p:spPr>
      </p:pic>
      <p:sp>
        <p:nvSpPr>
          <p:cNvPr id="5" name="Afgeronde rechthoek 4">
            <a:extLst>
              <a:ext uri="{FF2B5EF4-FFF2-40B4-BE49-F238E27FC236}">
                <a16:creationId xmlns:a16="http://schemas.microsoft.com/office/drawing/2014/main" id="{71CDC169-E429-C0C8-F9DF-4C94BA7036CB}"/>
              </a:ext>
            </a:extLst>
          </p:cNvPr>
          <p:cNvSpPr/>
          <p:nvPr/>
        </p:nvSpPr>
        <p:spPr>
          <a:xfrm>
            <a:off x="6989523" y="143745"/>
            <a:ext cx="2035480" cy="85725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err="1"/>
              <a:t>You</a:t>
            </a:r>
            <a:r>
              <a:rPr lang="nl-NL" dirty="0"/>
              <a:t> </a:t>
            </a:r>
            <a:r>
              <a:rPr lang="nl-NL" dirty="0" err="1"/>
              <a:t>can</a:t>
            </a:r>
            <a:r>
              <a:rPr lang="nl-NL" dirty="0"/>
              <a:t> do </a:t>
            </a:r>
            <a:r>
              <a:rPr lang="nl-NL" dirty="0" err="1"/>
              <a:t>it</a:t>
            </a:r>
            <a:r>
              <a:rPr lang="nl-NL" dirty="0"/>
              <a:t> without </a:t>
            </a:r>
            <a:r>
              <a:rPr lang="nl-NL" dirty="0" err="1"/>
              <a:t>ChatGPT</a:t>
            </a:r>
            <a:r>
              <a:rPr lang="nl-NL" dirty="0"/>
              <a:t>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89218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 - Exercise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200151"/>
            <a:ext cx="7841411" cy="3447350"/>
          </a:xfrm>
        </p:spPr>
        <p:txBody>
          <a:bodyPr>
            <a:normAutofit/>
          </a:bodyPr>
          <a:lstStyle/>
          <a:p>
            <a:r>
              <a:rPr lang="en-US" dirty="0"/>
              <a:t>Write a function to sort 3 numbers in ascending order by using pointers. Possible prototype: </a:t>
            </a:r>
            <a:r>
              <a:rPr lang="en-US" b="1" i="1" dirty="0"/>
              <a:t>void sort3(</a:t>
            </a:r>
            <a:r>
              <a:rPr lang="en-US" b="1" i="1" dirty="0" err="1"/>
              <a:t>int</a:t>
            </a:r>
            <a:r>
              <a:rPr lang="en-US" b="1" i="1" dirty="0"/>
              <a:t>* x, </a:t>
            </a:r>
            <a:r>
              <a:rPr lang="en-US" b="1" i="1" dirty="0" err="1"/>
              <a:t>int</a:t>
            </a:r>
            <a:r>
              <a:rPr lang="en-US" b="1" i="1" dirty="0"/>
              <a:t>* y, </a:t>
            </a:r>
            <a:r>
              <a:rPr lang="en-US" b="1" i="1" dirty="0" err="1"/>
              <a:t>int</a:t>
            </a:r>
            <a:r>
              <a:rPr lang="en-US" b="1" i="1" dirty="0"/>
              <a:t>* z);</a:t>
            </a:r>
            <a:r>
              <a:rPr lang="en-US" dirty="0"/>
              <a:t> 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08418"/>
              </p:ext>
            </p:extLst>
          </p:nvPr>
        </p:nvGraphicFramePr>
        <p:xfrm>
          <a:off x="1163272" y="2367565"/>
          <a:ext cx="6932104" cy="19779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3026">
                  <a:extLst>
                    <a:ext uri="{9D8B030D-6E8A-4147-A177-3AD203B41FA5}">
                      <a16:colId xmlns:a16="http://schemas.microsoft.com/office/drawing/2014/main" val="3560812968"/>
                    </a:ext>
                  </a:extLst>
                </a:gridCol>
                <a:gridCol w="1733026">
                  <a:extLst>
                    <a:ext uri="{9D8B030D-6E8A-4147-A177-3AD203B41FA5}">
                      <a16:colId xmlns:a16="http://schemas.microsoft.com/office/drawing/2014/main" val="3009561995"/>
                    </a:ext>
                  </a:extLst>
                </a:gridCol>
                <a:gridCol w="1733026">
                  <a:extLst>
                    <a:ext uri="{9D8B030D-6E8A-4147-A177-3AD203B41FA5}">
                      <a16:colId xmlns:a16="http://schemas.microsoft.com/office/drawing/2014/main" val="1184151064"/>
                    </a:ext>
                  </a:extLst>
                </a:gridCol>
                <a:gridCol w="1733026">
                  <a:extLst>
                    <a:ext uri="{9D8B030D-6E8A-4147-A177-3AD203B41FA5}">
                      <a16:colId xmlns:a16="http://schemas.microsoft.com/office/drawing/2014/main" val="3496592576"/>
                    </a:ext>
                  </a:extLst>
                </a:gridCol>
              </a:tblGrid>
              <a:tr h="65931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5496851"/>
                  </a:ext>
                </a:extLst>
              </a:tr>
              <a:tr h="659311">
                <a:tc>
                  <a:txBody>
                    <a:bodyPr/>
                    <a:lstStyle/>
                    <a:p>
                      <a:r>
                        <a:rPr lang="en-GB" dirty="0"/>
                        <a:t>Before sorting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9987688"/>
                  </a:ext>
                </a:extLst>
              </a:tr>
              <a:tr h="659311">
                <a:tc>
                  <a:txBody>
                    <a:bodyPr/>
                    <a:lstStyle/>
                    <a:p>
                      <a:r>
                        <a:rPr lang="en-GB" dirty="0"/>
                        <a:t>After sorting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8673407"/>
                  </a:ext>
                </a:extLst>
              </a:tr>
            </a:tbl>
          </a:graphicData>
        </a:graphic>
      </p:graphicFrame>
      <p:sp>
        <p:nvSpPr>
          <p:cNvPr id="6" name="Afgeronde rechthoek 5"/>
          <p:cNvSpPr/>
          <p:nvPr/>
        </p:nvSpPr>
        <p:spPr>
          <a:xfrm>
            <a:off x="6989523" y="143745"/>
            <a:ext cx="2035480" cy="85725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err="1"/>
              <a:t>You</a:t>
            </a:r>
            <a:r>
              <a:rPr lang="nl-NL" dirty="0"/>
              <a:t> </a:t>
            </a:r>
            <a:r>
              <a:rPr lang="nl-NL" dirty="0" err="1"/>
              <a:t>can</a:t>
            </a:r>
            <a:r>
              <a:rPr lang="nl-NL" dirty="0"/>
              <a:t> do </a:t>
            </a:r>
            <a:r>
              <a:rPr lang="nl-NL" dirty="0" err="1"/>
              <a:t>it</a:t>
            </a:r>
            <a:r>
              <a:rPr lang="nl-NL" dirty="0"/>
              <a:t> without </a:t>
            </a:r>
            <a:r>
              <a:rPr lang="nl-NL" dirty="0" err="1"/>
              <a:t>ChatGPT</a:t>
            </a:r>
            <a:r>
              <a:rPr lang="nl-NL" dirty="0"/>
              <a:t>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4908729"/>
      </p:ext>
    </p:extLst>
  </p:cSld>
  <p:clrMapOvr>
    <a:masterClrMapping/>
  </p:clrMapOvr>
</p:sld>
</file>

<file path=ppt/theme/theme1.xml><?xml version="1.0" encoding="utf-8"?>
<a:theme xmlns:a="http://schemas.openxmlformats.org/drawingml/2006/main" name="Aangepast ontwer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PPT_Fontys_NL_universeel</Template>
  <TotalTime>0</TotalTime>
  <Words>1098</Words>
  <Application>Microsoft Office PowerPoint</Application>
  <PresentationFormat>Diavoorstelling (16:9)</PresentationFormat>
  <Paragraphs>209</Paragraphs>
  <Slides>15</Slides>
  <Notes>9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15</vt:i4>
      </vt:variant>
    </vt:vector>
  </HeadingPairs>
  <TitlesOfParts>
    <vt:vector size="20" baseType="lpstr">
      <vt:lpstr>Arial</vt:lpstr>
      <vt:lpstr>Calibri</vt:lpstr>
      <vt:lpstr>Consolas</vt:lpstr>
      <vt:lpstr>Monaco</vt:lpstr>
      <vt:lpstr>Aangepast ontwerp</vt:lpstr>
      <vt:lpstr>Programming in C</vt:lpstr>
      <vt:lpstr>Week 4</vt:lpstr>
      <vt:lpstr>Variable – Definition</vt:lpstr>
      <vt:lpstr>Pointer – What is it?</vt:lpstr>
      <vt:lpstr>Pointers - Advantages</vt:lpstr>
      <vt:lpstr>Pointers – Basic use</vt:lpstr>
      <vt:lpstr>Pointers – Basic use</vt:lpstr>
      <vt:lpstr>Pointers – Basic use</vt:lpstr>
      <vt:lpstr>Pointers - Use with functions</vt:lpstr>
      <vt:lpstr>Pointers - Use with functions (Option1)</vt:lpstr>
      <vt:lpstr>Pointers - Use with functions (Option2)</vt:lpstr>
      <vt:lpstr>Pointers - Demo</vt:lpstr>
      <vt:lpstr>Pointers - Exercise 1</vt:lpstr>
      <vt:lpstr>Pointers - Exercise 2</vt:lpstr>
      <vt:lpstr>Pointers - Exercise 3</vt:lpstr>
    </vt:vector>
  </TitlesOfParts>
  <Company>Fontys Hogescholen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Zhao,Qin Q.</dc:creator>
  <cp:lastModifiedBy>Guayrin,Brice B.P.B.J.P.</cp:lastModifiedBy>
  <cp:revision>422</cp:revision>
  <cp:lastPrinted>2014-08-19T14:33:34Z</cp:lastPrinted>
  <dcterms:created xsi:type="dcterms:W3CDTF">2019-11-16T10:39:10Z</dcterms:created>
  <dcterms:modified xsi:type="dcterms:W3CDTF">2025-03-11T07:24:12Z</dcterms:modified>
</cp:coreProperties>
</file>