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1" r:id="rId1"/>
  </p:sldMasterIdLst>
  <p:notesMasterIdLst>
    <p:notesMasterId r:id="rId24"/>
  </p:notesMasterIdLst>
  <p:handoutMasterIdLst>
    <p:handoutMasterId r:id="rId25"/>
  </p:handoutMasterIdLst>
  <p:sldIdLst>
    <p:sldId id="295" r:id="rId2"/>
    <p:sldId id="296" r:id="rId3"/>
    <p:sldId id="325" r:id="rId4"/>
    <p:sldId id="355" r:id="rId5"/>
    <p:sldId id="349" r:id="rId6"/>
    <p:sldId id="326" r:id="rId7"/>
    <p:sldId id="352" r:id="rId8"/>
    <p:sldId id="327" r:id="rId9"/>
    <p:sldId id="356" r:id="rId10"/>
    <p:sldId id="335" r:id="rId11"/>
    <p:sldId id="329" r:id="rId12"/>
    <p:sldId id="330" r:id="rId13"/>
    <p:sldId id="302" r:id="rId14"/>
    <p:sldId id="354" r:id="rId15"/>
    <p:sldId id="336" r:id="rId16"/>
    <p:sldId id="337" r:id="rId17"/>
    <p:sldId id="345" r:id="rId18"/>
    <p:sldId id="348" r:id="rId19"/>
    <p:sldId id="343" r:id="rId20"/>
    <p:sldId id="350" r:id="rId21"/>
    <p:sldId id="357" r:id="rId22"/>
    <p:sldId id="358" r:id="rId23"/>
  </p:sldIdLst>
  <p:sldSz cx="9144000" cy="5143500" type="screen16x9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80BFA01C-CD74-7845-B021-672224978863}">
          <p14:sldIdLst>
            <p14:sldId id="295"/>
            <p14:sldId id="296"/>
            <p14:sldId id="325"/>
            <p14:sldId id="355"/>
            <p14:sldId id="349"/>
            <p14:sldId id="326"/>
            <p14:sldId id="352"/>
            <p14:sldId id="327"/>
            <p14:sldId id="356"/>
            <p14:sldId id="335"/>
            <p14:sldId id="329"/>
            <p14:sldId id="330"/>
            <p14:sldId id="302"/>
            <p14:sldId id="354"/>
            <p14:sldId id="336"/>
            <p14:sldId id="337"/>
            <p14:sldId id="345"/>
            <p14:sldId id="348"/>
            <p14:sldId id="343"/>
            <p14:sldId id="350"/>
            <p14:sldId id="357"/>
            <p14:sldId id="3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3C5416-6F69-5A4E-A061-4D057DF21E47}" v="66" dt="2023-03-03T15:53:57.8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5332" autoAdjust="0"/>
  </p:normalViewPr>
  <p:slideViewPr>
    <p:cSldViewPr snapToGrid="0" snapToObjects="1">
      <p:cViewPr varScale="1">
        <p:scale>
          <a:sx n="140" d="100"/>
          <a:sy n="140" d="100"/>
        </p:scale>
        <p:origin x="906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nkers,Felix F.L.W.J." userId="67e9166b-41f7-49e8-8b85-d14885a87293" providerId="ADAL" clId="{5E3C5416-6F69-5A4E-A061-4D057DF21E47}"/>
    <pc:docChg chg="undo custSel addSld modSld modSection">
      <pc:chgData name="Donkers,Felix F.L.W.J." userId="67e9166b-41f7-49e8-8b85-d14885a87293" providerId="ADAL" clId="{5E3C5416-6F69-5A4E-A061-4D057DF21E47}" dt="2023-03-03T15:54:24.076" v="444" actId="14100"/>
      <pc:docMkLst>
        <pc:docMk/>
      </pc:docMkLst>
      <pc:sldChg chg="addSp delSp modSp add mod">
        <pc:chgData name="Donkers,Felix F.L.W.J." userId="67e9166b-41f7-49e8-8b85-d14885a87293" providerId="ADAL" clId="{5E3C5416-6F69-5A4E-A061-4D057DF21E47}" dt="2023-03-03T15:54:24.076" v="444" actId="14100"/>
        <pc:sldMkLst>
          <pc:docMk/>
          <pc:sldMk cId="1665203730" sldId="341"/>
        </pc:sldMkLst>
        <pc:spChg chg="mod">
          <ac:chgData name="Donkers,Felix F.L.W.J." userId="67e9166b-41f7-49e8-8b85-d14885a87293" providerId="ADAL" clId="{5E3C5416-6F69-5A4E-A061-4D057DF21E47}" dt="2023-03-03T15:23:11.816" v="15" actId="20577"/>
          <ac:spMkLst>
            <pc:docMk/>
            <pc:sldMk cId="1665203730" sldId="341"/>
            <ac:spMk id="2" creationId="{00000000-0000-0000-0000-000000000000}"/>
          </ac:spMkLst>
        </pc:spChg>
        <pc:spChg chg="del">
          <ac:chgData name="Donkers,Felix F.L.W.J." userId="67e9166b-41f7-49e8-8b85-d14885a87293" providerId="ADAL" clId="{5E3C5416-6F69-5A4E-A061-4D057DF21E47}" dt="2023-03-03T15:22:58.367" v="2" actId="478"/>
          <ac:spMkLst>
            <pc:docMk/>
            <pc:sldMk cId="1665203730" sldId="341"/>
            <ac:spMk id="3" creationId="{00000000-0000-0000-0000-000000000000}"/>
          </ac:spMkLst>
        </pc:spChg>
        <pc:spChg chg="add del mod">
          <ac:chgData name="Donkers,Felix F.L.W.J." userId="67e9166b-41f7-49e8-8b85-d14885a87293" providerId="ADAL" clId="{5E3C5416-6F69-5A4E-A061-4D057DF21E47}" dt="2023-03-03T15:23:00.467" v="3" actId="478"/>
          <ac:spMkLst>
            <pc:docMk/>
            <pc:sldMk cId="1665203730" sldId="341"/>
            <ac:spMk id="7" creationId="{17DE0CFB-F42F-4A20-CB50-9D464BE5E601}"/>
          </ac:spMkLst>
        </pc:spChg>
        <pc:spChg chg="add del mod">
          <ac:chgData name="Donkers,Felix F.L.W.J." userId="67e9166b-41f7-49e8-8b85-d14885a87293" providerId="ADAL" clId="{5E3C5416-6F69-5A4E-A061-4D057DF21E47}" dt="2023-03-03T15:48:07.965" v="293" actId="478"/>
          <ac:spMkLst>
            <pc:docMk/>
            <pc:sldMk cId="1665203730" sldId="341"/>
            <ac:spMk id="8" creationId="{115361FA-66B3-D264-092F-4BCE20740F28}"/>
          </ac:spMkLst>
        </pc:spChg>
        <pc:spChg chg="add mod">
          <ac:chgData name="Donkers,Felix F.L.W.J." userId="67e9166b-41f7-49e8-8b85-d14885a87293" providerId="ADAL" clId="{5E3C5416-6F69-5A4E-A061-4D057DF21E47}" dt="2023-03-03T15:45:00.119" v="238" actId="14100"/>
          <ac:spMkLst>
            <pc:docMk/>
            <pc:sldMk cId="1665203730" sldId="341"/>
            <ac:spMk id="16" creationId="{B81661A7-0753-8D30-4293-860D072B3687}"/>
          </ac:spMkLst>
        </pc:spChg>
        <pc:spChg chg="add mod">
          <ac:chgData name="Donkers,Felix F.L.W.J." userId="67e9166b-41f7-49e8-8b85-d14885a87293" providerId="ADAL" clId="{5E3C5416-6F69-5A4E-A061-4D057DF21E47}" dt="2023-03-03T15:46:55.140" v="278" actId="1035"/>
          <ac:spMkLst>
            <pc:docMk/>
            <pc:sldMk cId="1665203730" sldId="341"/>
            <ac:spMk id="18" creationId="{5ABCDCD6-22DF-021A-FE95-3CAFF2207B9D}"/>
          </ac:spMkLst>
        </pc:spChg>
        <pc:spChg chg="add mod">
          <ac:chgData name="Donkers,Felix F.L.W.J." userId="67e9166b-41f7-49e8-8b85-d14885a87293" providerId="ADAL" clId="{5E3C5416-6F69-5A4E-A061-4D057DF21E47}" dt="2023-03-03T15:47:02.700" v="279" actId="1037"/>
          <ac:spMkLst>
            <pc:docMk/>
            <pc:sldMk cId="1665203730" sldId="341"/>
            <ac:spMk id="19" creationId="{B115ACB8-415E-75EC-6D43-0981257937FE}"/>
          </ac:spMkLst>
        </pc:spChg>
        <pc:spChg chg="add mod">
          <ac:chgData name="Donkers,Felix F.L.W.J." userId="67e9166b-41f7-49e8-8b85-d14885a87293" providerId="ADAL" clId="{5E3C5416-6F69-5A4E-A061-4D057DF21E47}" dt="2023-03-03T15:45:49.478" v="255" actId="207"/>
          <ac:spMkLst>
            <pc:docMk/>
            <pc:sldMk cId="1665203730" sldId="341"/>
            <ac:spMk id="20" creationId="{4B454AC5-9694-806D-6CFC-C4C220B8D86F}"/>
          </ac:spMkLst>
        </pc:spChg>
        <pc:spChg chg="add mod">
          <ac:chgData name="Donkers,Felix F.L.W.J." userId="67e9166b-41f7-49e8-8b85-d14885a87293" providerId="ADAL" clId="{5E3C5416-6F69-5A4E-A061-4D057DF21E47}" dt="2023-03-03T15:46:00.237" v="260" actId="207"/>
          <ac:spMkLst>
            <pc:docMk/>
            <pc:sldMk cId="1665203730" sldId="341"/>
            <ac:spMk id="21" creationId="{F6ED4540-F944-6A97-B757-AA1646F86DF0}"/>
          </ac:spMkLst>
        </pc:spChg>
        <pc:spChg chg="add mod">
          <ac:chgData name="Donkers,Felix F.L.W.J." userId="67e9166b-41f7-49e8-8b85-d14885a87293" providerId="ADAL" clId="{5E3C5416-6F69-5A4E-A061-4D057DF21E47}" dt="2023-03-03T15:47:04.414" v="280" actId="1037"/>
          <ac:spMkLst>
            <pc:docMk/>
            <pc:sldMk cId="1665203730" sldId="341"/>
            <ac:spMk id="22" creationId="{F9CB1DFB-45EF-0EE2-D92C-180EF77A807A}"/>
          </ac:spMkLst>
        </pc:spChg>
        <pc:spChg chg="add del mod">
          <ac:chgData name="Donkers,Felix F.L.W.J." userId="67e9166b-41f7-49e8-8b85-d14885a87293" providerId="ADAL" clId="{5E3C5416-6F69-5A4E-A061-4D057DF21E47}" dt="2023-03-03T15:47:40.868" v="283" actId="478"/>
          <ac:spMkLst>
            <pc:docMk/>
            <pc:sldMk cId="1665203730" sldId="341"/>
            <ac:spMk id="23" creationId="{5570F9CA-31F4-351A-0AA9-84DD7B59EAF3}"/>
          </ac:spMkLst>
        </pc:spChg>
        <pc:spChg chg="add mod">
          <ac:chgData name="Donkers,Felix F.L.W.J." userId="67e9166b-41f7-49e8-8b85-d14885a87293" providerId="ADAL" clId="{5E3C5416-6F69-5A4E-A061-4D057DF21E47}" dt="2023-03-03T15:50:36.607" v="352" actId="404"/>
          <ac:spMkLst>
            <pc:docMk/>
            <pc:sldMk cId="1665203730" sldId="341"/>
            <ac:spMk id="24" creationId="{F14D91E0-624A-BD00-C335-3C23FF8C9F94}"/>
          </ac:spMkLst>
        </pc:spChg>
        <pc:spChg chg="add mod">
          <ac:chgData name="Donkers,Felix F.L.W.J." userId="67e9166b-41f7-49e8-8b85-d14885a87293" providerId="ADAL" clId="{5E3C5416-6F69-5A4E-A061-4D057DF21E47}" dt="2023-03-03T15:54:09.110" v="441" actId="14100"/>
          <ac:spMkLst>
            <pc:docMk/>
            <pc:sldMk cId="1665203730" sldId="341"/>
            <ac:spMk id="25" creationId="{862D7B82-CE4D-92CB-955E-35DB1A1BABC1}"/>
          </ac:spMkLst>
        </pc:spChg>
        <pc:spChg chg="add mod">
          <ac:chgData name="Donkers,Felix F.L.W.J." userId="67e9166b-41f7-49e8-8b85-d14885a87293" providerId="ADAL" clId="{5E3C5416-6F69-5A4E-A061-4D057DF21E47}" dt="2023-03-03T15:54:13.126" v="442" actId="14100"/>
          <ac:spMkLst>
            <pc:docMk/>
            <pc:sldMk cId="1665203730" sldId="341"/>
            <ac:spMk id="26" creationId="{4606C24D-503A-442C-660B-0C3F2762A710}"/>
          </ac:spMkLst>
        </pc:spChg>
        <pc:spChg chg="add mod">
          <ac:chgData name="Donkers,Felix F.L.W.J." userId="67e9166b-41f7-49e8-8b85-d14885a87293" providerId="ADAL" clId="{5E3C5416-6F69-5A4E-A061-4D057DF21E47}" dt="2023-03-03T15:54:24.076" v="444" actId="14100"/>
          <ac:spMkLst>
            <pc:docMk/>
            <pc:sldMk cId="1665203730" sldId="341"/>
            <ac:spMk id="27" creationId="{FF4A9F8D-219E-DFA9-C7A8-2305C5EE7D34}"/>
          </ac:spMkLst>
        </pc:spChg>
        <pc:graphicFrameChg chg="del">
          <ac:chgData name="Donkers,Felix F.L.W.J." userId="67e9166b-41f7-49e8-8b85-d14885a87293" providerId="ADAL" clId="{5E3C5416-6F69-5A4E-A061-4D057DF21E47}" dt="2023-03-03T15:22:54.021" v="1" actId="478"/>
          <ac:graphicFrameMkLst>
            <pc:docMk/>
            <pc:sldMk cId="1665203730" sldId="341"/>
            <ac:graphicFrameMk id="4" creationId="{00000000-0000-0000-0000-000000000000}"/>
          </ac:graphicFrameMkLst>
        </pc:graphicFrameChg>
        <pc:picChg chg="add del mod">
          <ac:chgData name="Donkers,Felix F.L.W.J." userId="67e9166b-41f7-49e8-8b85-d14885a87293" providerId="ADAL" clId="{5E3C5416-6F69-5A4E-A061-4D057DF21E47}" dt="2023-03-03T15:32:02.867" v="124" actId="478"/>
          <ac:picMkLst>
            <pc:docMk/>
            <pc:sldMk cId="1665203730" sldId="341"/>
            <ac:picMk id="1026" creationId="{3C8CDA71-F8D0-B71B-13DA-7F305167EB02}"/>
          </ac:picMkLst>
        </pc:picChg>
        <pc:picChg chg="add del mod">
          <ac:chgData name="Donkers,Felix F.L.W.J." userId="67e9166b-41f7-49e8-8b85-d14885a87293" providerId="ADAL" clId="{5E3C5416-6F69-5A4E-A061-4D057DF21E47}" dt="2023-03-03T15:26:05.450" v="24" actId="478"/>
          <ac:picMkLst>
            <pc:docMk/>
            <pc:sldMk cId="1665203730" sldId="341"/>
            <ac:picMk id="1028" creationId="{B4267503-AD23-F132-701A-1F4AA6633870}"/>
          </ac:picMkLst>
        </pc:picChg>
        <pc:picChg chg="add mod">
          <ac:chgData name="Donkers,Felix F.L.W.J." userId="67e9166b-41f7-49e8-8b85-d14885a87293" providerId="ADAL" clId="{5E3C5416-6F69-5A4E-A061-4D057DF21E47}" dt="2023-03-03T15:46:54.133" v="277" actId="1035"/>
          <ac:picMkLst>
            <pc:docMk/>
            <pc:sldMk cId="1665203730" sldId="341"/>
            <ac:picMk id="1030" creationId="{6274DE7B-8C4F-51D0-B30C-0ABAFEF99583}"/>
          </ac:picMkLst>
        </pc:picChg>
        <pc:picChg chg="add del mod">
          <ac:chgData name="Donkers,Felix F.L.W.J." userId="67e9166b-41f7-49e8-8b85-d14885a87293" providerId="ADAL" clId="{5E3C5416-6F69-5A4E-A061-4D057DF21E47}" dt="2023-03-03T15:34:15.746" v="134" actId="478"/>
          <ac:picMkLst>
            <pc:docMk/>
            <pc:sldMk cId="1665203730" sldId="341"/>
            <ac:picMk id="1032" creationId="{27554243-99B2-976C-7D8C-1D97B49C4C99}"/>
          </ac:picMkLst>
        </pc:picChg>
        <pc:picChg chg="add del mod">
          <ac:chgData name="Donkers,Felix F.L.W.J." userId="67e9166b-41f7-49e8-8b85-d14885a87293" providerId="ADAL" clId="{5E3C5416-6F69-5A4E-A061-4D057DF21E47}" dt="2023-03-03T15:38:13.261" v="141" actId="478"/>
          <ac:picMkLst>
            <pc:docMk/>
            <pc:sldMk cId="1665203730" sldId="341"/>
            <ac:picMk id="1034" creationId="{74E80450-6A42-1D73-9DD4-38EEAE9DE881}"/>
          </ac:picMkLst>
        </pc:picChg>
        <pc:picChg chg="add mod">
          <ac:chgData name="Donkers,Felix F.L.W.J." userId="67e9166b-41f7-49e8-8b85-d14885a87293" providerId="ADAL" clId="{5E3C5416-6F69-5A4E-A061-4D057DF21E47}" dt="2023-03-03T15:53:57.842" v="440" actId="167"/>
          <ac:picMkLst>
            <pc:docMk/>
            <pc:sldMk cId="1665203730" sldId="341"/>
            <ac:picMk id="1036" creationId="{83021635-187E-FB4E-2F15-9AFCB3E6013B}"/>
          </ac:picMkLst>
        </pc:picChg>
        <pc:cxnChg chg="del">
          <ac:chgData name="Donkers,Felix F.L.W.J." userId="67e9166b-41f7-49e8-8b85-d14885a87293" providerId="ADAL" clId="{5E3C5416-6F69-5A4E-A061-4D057DF21E47}" dt="2023-03-03T15:23:02.637" v="4" actId="478"/>
          <ac:cxnSpMkLst>
            <pc:docMk/>
            <pc:sldMk cId="1665203730" sldId="341"/>
            <ac:cxnSpMk id="6" creationId="{00000000-0000-0000-0000-000000000000}"/>
          </ac:cxnSpMkLst>
        </pc:cxnChg>
        <pc:cxnChg chg="del">
          <ac:chgData name="Donkers,Felix F.L.W.J." userId="67e9166b-41f7-49e8-8b85-d14885a87293" providerId="ADAL" clId="{5E3C5416-6F69-5A4E-A061-4D057DF21E47}" dt="2023-03-03T15:23:02.637" v="4" actId="478"/>
          <ac:cxnSpMkLst>
            <pc:docMk/>
            <pc:sldMk cId="1665203730" sldId="341"/>
            <ac:cxnSpMk id="9" creationId="{00000000-0000-0000-0000-000000000000}"/>
          </ac:cxnSpMkLst>
        </pc:cxnChg>
        <pc:cxnChg chg="del">
          <ac:chgData name="Donkers,Felix F.L.W.J." userId="67e9166b-41f7-49e8-8b85-d14885a87293" providerId="ADAL" clId="{5E3C5416-6F69-5A4E-A061-4D057DF21E47}" dt="2023-03-03T15:23:02.637" v="4" actId="478"/>
          <ac:cxnSpMkLst>
            <pc:docMk/>
            <pc:sldMk cId="1665203730" sldId="341"/>
            <ac:cxnSpMk id="10" creationId="{00000000-0000-0000-0000-000000000000}"/>
          </ac:cxnSpMkLst>
        </pc:cxnChg>
        <pc:cxnChg chg="del">
          <ac:chgData name="Donkers,Felix F.L.W.J." userId="67e9166b-41f7-49e8-8b85-d14885a87293" providerId="ADAL" clId="{5E3C5416-6F69-5A4E-A061-4D057DF21E47}" dt="2023-03-03T15:23:02.637" v="4" actId="478"/>
          <ac:cxnSpMkLst>
            <pc:docMk/>
            <pc:sldMk cId="1665203730" sldId="341"/>
            <ac:cxnSpMk id="11" creationId="{00000000-0000-0000-0000-000000000000}"/>
          </ac:cxnSpMkLst>
        </pc:cxnChg>
        <pc:cxnChg chg="del">
          <ac:chgData name="Donkers,Felix F.L.W.J." userId="67e9166b-41f7-49e8-8b85-d14885a87293" providerId="ADAL" clId="{5E3C5416-6F69-5A4E-A061-4D057DF21E47}" dt="2023-03-03T15:23:02.637" v="4" actId="478"/>
          <ac:cxnSpMkLst>
            <pc:docMk/>
            <pc:sldMk cId="1665203730" sldId="341"/>
            <ac:cxnSpMk id="12" creationId="{00000000-0000-0000-0000-000000000000}"/>
          </ac:cxnSpMkLst>
        </pc:cxnChg>
        <pc:cxnChg chg="del">
          <ac:chgData name="Donkers,Felix F.L.W.J." userId="67e9166b-41f7-49e8-8b85-d14885a87293" providerId="ADAL" clId="{5E3C5416-6F69-5A4E-A061-4D057DF21E47}" dt="2023-03-03T15:23:02.637" v="4" actId="478"/>
          <ac:cxnSpMkLst>
            <pc:docMk/>
            <pc:sldMk cId="1665203730" sldId="341"/>
            <ac:cxnSpMk id="13" creationId="{00000000-0000-0000-0000-000000000000}"/>
          </ac:cxnSpMkLst>
        </pc:cxnChg>
        <pc:cxnChg chg="del">
          <ac:chgData name="Donkers,Felix F.L.W.J." userId="67e9166b-41f7-49e8-8b85-d14885a87293" providerId="ADAL" clId="{5E3C5416-6F69-5A4E-A061-4D057DF21E47}" dt="2023-03-03T15:23:02.637" v="4" actId="478"/>
          <ac:cxnSpMkLst>
            <pc:docMk/>
            <pc:sldMk cId="1665203730" sldId="341"/>
            <ac:cxnSpMk id="14" creationId="{00000000-0000-0000-0000-000000000000}"/>
          </ac:cxnSpMkLst>
        </pc:cxnChg>
        <pc:cxnChg chg="del">
          <ac:chgData name="Donkers,Felix F.L.W.J." userId="67e9166b-41f7-49e8-8b85-d14885a87293" providerId="ADAL" clId="{5E3C5416-6F69-5A4E-A061-4D057DF21E47}" dt="2023-03-03T15:23:02.637" v="4" actId="478"/>
          <ac:cxnSpMkLst>
            <pc:docMk/>
            <pc:sldMk cId="1665203730" sldId="341"/>
            <ac:cxnSpMk id="15" creationId="{00000000-0000-0000-0000-000000000000}"/>
          </ac:cxnSpMkLst>
        </pc:cxnChg>
        <pc:cxnChg chg="del">
          <ac:chgData name="Donkers,Felix F.L.W.J." userId="67e9166b-41f7-49e8-8b85-d14885a87293" providerId="ADAL" clId="{5E3C5416-6F69-5A4E-A061-4D057DF21E47}" dt="2023-03-03T15:23:02.637" v="4" actId="478"/>
          <ac:cxnSpMkLst>
            <pc:docMk/>
            <pc:sldMk cId="1665203730" sldId="341"/>
            <ac:cxnSpMk id="17" creationId="{00000000-0000-0000-0000-000000000000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5046B-E3A6-4E43-9D24-8C38ABDF8202}" type="datetimeFigureOut">
              <a:t>6-4-2025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2CFB6-CBE2-1D40-B0FD-77D0D9479B87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257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47B21-E721-E94E-8C0A-F0532555091A}" type="datetimeFigureOut">
              <a:rPr lang="nl-NL" smtClean="0"/>
              <a:t>6-4-2025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ABE2E-621C-5C4E-A155-8FB9D216AC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3600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4600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8272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0596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69450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7015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2588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6968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98277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ABE2E-621C-5C4E-A155-8FB9D216AC83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8383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0621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2894954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2894955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0278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285598"/>
            <a:ext cx="4040188" cy="29622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1285598"/>
            <a:ext cx="4041775" cy="29622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4ED2B493-C1EE-714C-B8A9-F38F4D8CE6E7}" type="datetimeFigureOut">
              <a:rPr lang="nl-NL" smtClean="0"/>
              <a:t>6-4-2025</a:t>
            </a:fld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1738642" y="4767263"/>
            <a:ext cx="4281158" cy="274637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1610267" cy="274637"/>
          </a:xfrm>
          <a:prstGeom prst="rect">
            <a:avLst/>
          </a:prstGeom>
        </p:spPr>
        <p:txBody>
          <a:bodyPr/>
          <a:lstStyle/>
          <a:p>
            <a:fld id="{F3BC6476-EA18-C04A-BD06-B622CA55CE7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8157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>
            <a:noAutofit/>
          </a:bodyPr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939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blad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29"/>
            <a:ext cx="9134075" cy="5139440"/>
          </a:xfrm>
          <a:prstGeom prst="rect">
            <a:avLst/>
          </a:prstGeom>
        </p:spPr>
      </p:pic>
      <p:sp>
        <p:nvSpPr>
          <p:cNvPr id="9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492468" y="4630341"/>
            <a:ext cx="636611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046189" y="4641986"/>
            <a:ext cx="829797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1A7FFB-7E9A-E347-8F80-8E2C647B3625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92468" y="1400775"/>
            <a:ext cx="7383518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492468" y="2221509"/>
            <a:ext cx="7383518" cy="2192807"/>
          </a:xfrm>
        </p:spPr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3480479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blad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29"/>
            <a:ext cx="9134075" cy="5139439"/>
          </a:xfrm>
          <a:prstGeom prst="rect">
            <a:avLst/>
          </a:prstGeom>
        </p:spPr>
      </p:pic>
      <p:sp>
        <p:nvSpPr>
          <p:cNvPr id="9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492468" y="4630341"/>
            <a:ext cx="636611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046189" y="4641986"/>
            <a:ext cx="829797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1A7FFB-7E9A-E347-8F80-8E2C647B3625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92468" y="1400775"/>
            <a:ext cx="7383518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492468" y="2221509"/>
            <a:ext cx="7383518" cy="2192807"/>
          </a:xfrm>
        </p:spPr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" y="2029"/>
            <a:ext cx="9134075" cy="5139440"/>
          </a:xfrm>
          <a:prstGeom prst="rect">
            <a:avLst/>
          </a:prstGeom>
        </p:spPr>
      </p:pic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676400" y="4630341"/>
            <a:ext cx="6182182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046187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1676400" y="1204346"/>
            <a:ext cx="7199586" cy="85725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4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676400" y="2107096"/>
            <a:ext cx="7199586" cy="2447865"/>
          </a:xfrm>
        </p:spPr>
        <p:txBody>
          <a:bodyPr/>
          <a:lstStyle>
            <a:lvl1pPr algn="r">
              <a:defRPr sz="2400">
                <a:latin typeface="Arial"/>
                <a:cs typeface="Arial"/>
              </a:defRPr>
            </a:lvl1pPr>
            <a:lvl2pPr algn="r"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437370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30"/>
            <a:ext cx="9134076" cy="513944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Titel van presentatie, </a:t>
            </a:r>
            <a:r>
              <a:rPr lang="nl-NL" dirty="0" err="1"/>
              <a:t>Arial</a:t>
            </a:r>
            <a:r>
              <a:rPr lang="nl-NL" dirty="0"/>
              <a:t> 32pt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2874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sjabloon te bewerken</a:t>
            </a:r>
          </a:p>
        </p:txBody>
      </p:sp>
      <p:sp>
        <p:nvSpPr>
          <p:cNvPr id="10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CC1A7FFB-7E9A-E347-8F80-8E2C647B362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9956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5" r:id="rId2"/>
    <p:sldLayoutId id="2147483826" r:id="rId3"/>
    <p:sldLayoutId id="2147483830" r:id="rId4"/>
    <p:sldLayoutId id="2147483831" r:id="rId5"/>
    <p:sldLayoutId id="2147483833" r:id="rId6"/>
    <p:sldLayoutId id="2147483832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3200" b="1" kern="1200" baseline="0">
          <a:solidFill>
            <a:srgbClr val="66006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Programming in C</a:t>
            </a:r>
          </a:p>
        </p:txBody>
      </p:sp>
    </p:spTree>
    <p:extLst>
      <p:ext uri="{BB962C8B-B14F-4D97-AF65-F5344CB8AC3E}">
        <p14:creationId xmlns:p14="http://schemas.microsoft.com/office/powerpoint/2010/main" val="498681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Week 8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Bit </a:t>
            </a:r>
            <a:r>
              <a:rPr lang="nl-NL" dirty="0" err="1"/>
              <a:t>manipulation</a:t>
            </a:r>
            <a:r>
              <a:rPr lang="nl-NL" dirty="0"/>
              <a:t>: Basics</a:t>
            </a:r>
          </a:p>
        </p:txBody>
      </p:sp>
    </p:spTree>
    <p:extLst>
      <p:ext uri="{BB962C8B-B14F-4D97-AF65-F5344CB8AC3E}">
        <p14:creationId xmlns:p14="http://schemas.microsoft.com/office/powerpoint/2010/main" val="408206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Numeral systems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658357"/>
              </p:ext>
            </p:extLst>
          </p:nvPr>
        </p:nvGraphicFramePr>
        <p:xfrm>
          <a:off x="211348" y="1237160"/>
          <a:ext cx="8721303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7101">
                  <a:extLst>
                    <a:ext uri="{9D8B030D-6E8A-4147-A177-3AD203B41FA5}">
                      <a16:colId xmlns:a16="http://schemas.microsoft.com/office/drawing/2014/main" val="3234302250"/>
                    </a:ext>
                  </a:extLst>
                </a:gridCol>
                <a:gridCol w="2907101">
                  <a:extLst>
                    <a:ext uri="{9D8B030D-6E8A-4147-A177-3AD203B41FA5}">
                      <a16:colId xmlns:a16="http://schemas.microsoft.com/office/drawing/2014/main" val="1084527225"/>
                    </a:ext>
                  </a:extLst>
                </a:gridCol>
                <a:gridCol w="2907101">
                  <a:extLst>
                    <a:ext uri="{9D8B030D-6E8A-4147-A177-3AD203B41FA5}">
                      <a16:colId xmlns:a16="http://schemas.microsoft.com/office/drawing/2014/main" val="4159182918"/>
                    </a:ext>
                  </a:extLst>
                </a:gridCol>
              </a:tblGrid>
              <a:tr h="329044">
                <a:tc>
                  <a:txBody>
                    <a:bodyPr/>
                    <a:lstStyle/>
                    <a:p>
                      <a:r>
                        <a:rPr lang="en-GB" sz="1800" dirty="0"/>
                        <a:t>Decimal (base 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Binary (Base</a:t>
                      </a:r>
                      <a:r>
                        <a:rPr lang="en-GB" sz="1800" baseline="0" dirty="0"/>
                        <a:t> 2)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Hexa-decimal (base 16)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556897"/>
                  </a:ext>
                </a:extLst>
              </a:tr>
              <a:tr h="301624">
                <a:tc>
                  <a:txBody>
                    <a:bodyPr/>
                    <a:lstStyle/>
                    <a:p>
                      <a:r>
                        <a:rPr lang="en-GB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00B050"/>
                          </a:solidFill>
                        </a:rPr>
                        <a:t>0000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00B050"/>
                          </a:solidFill>
                        </a:rPr>
                        <a:t>0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259702"/>
                  </a:ext>
                </a:extLst>
              </a:tr>
              <a:tr h="301624">
                <a:tc>
                  <a:txBody>
                    <a:bodyPr/>
                    <a:lstStyle/>
                    <a:p>
                      <a:r>
                        <a:rPr lang="en-GB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00B050"/>
                          </a:solidFill>
                        </a:rPr>
                        <a:t>0000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00B050"/>
                          </a:solidFill>
                        </a:rPr>
                        <a:t>0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617553"/>
                  </a:ext>
                </a:extLst>
              </a:tr>
              <a:tr h="301624">
                <a:tc>
                  <a:txBody>
                    <a:bodyPr/>
                    <a:lstStyle/>
                    <a:p>
                      <a:r>
                        <a:rPr lang="en-GB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00B050"/>
                          </a:solidFill>
                        </a:rPr>
                        <a:t>0000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0010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00B050"/>
                          </a:solidFill>
                        </a:rPr>
                        <a:t>0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536575"/>
                  </a:ext>
                </a:extLst>
              </a:tr>
              <a:tr h="301624">
                <a:tc>
                  <a:txBody>
                    <a:bodyPr/>
                    <a:lstStyle/>
                    <a:p>
                      <a:r>
                        <a:rPr lang="en-GB" sz="16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855054"/>
                  </a:ext>
                </a:extLst>
              </a:tr>
              <a:tr h="301624">
                <a:tc>
                  <a:txBody>
                    <a:bodyPr/>
                    <a:lstStyle/>
                    <a:p>
                      <a:r>
                        <a:rPr lang="en-GB" sz="16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00B050"/>
                          </a:solidFill>
                        </a:rPr>
                        <a:t>0000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00B050"/>
                          </a:solidFill>
                        </a:rPr>
                        <a:t>0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565841"/>
                  </a:ext>
                </a:extLst>
              </a:tr>
              <a:tr h="301624">
                <a:tc>
                  <a:txBody>
                    <a:bodyPr/>
                    <a:lstStyle/>
                    <a:p>
                      <a:r>
                        <a:rPr lang="en-GB" sz="16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00B050"/>
                          </a:solidFill>
                        </a:rPr>
                        <a:t>0000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00B050"/>
                          </a:solidFill>
                        </a:rPr>
                        <a:t>0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122811"/>
                  </a:ext>
                </a:extLst>
              </a:tr>
              <a:tr h="301624">
                <a:tc>
                  <a:txBody>
                    <a:bodyPr/>
                    <a:lstStyle/>
                    <a:p>
                      <a:r>
                        <a:rPr lang="en-GB" sz="16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571137"/>
                  </a:ext>
                </a:extLst>
              </a:tr>
              <a:tr h="301624">
                <a:tc>
                  <a:txBody>
                    <a:bodyPr/>
                    <a:lstStyle/>
                    <a:p>
                      <a:r>
                        <a:rPr lang="en-GB" sz="16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00B050"/>
                          </a:solidFill>
                        </a:rPr>
                        <a:t>0000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00B050"/>
                          </a:solidFill>
                        </a:rPr>
                        <a:t>0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214098"/>
                  </a:ext>
                </a:extLst>
              </a:tr>
              <a:tr h="301624">
                <a:tc>
                  <a:txBody>
                    <a:bodyPr/>
                    <a:lstStyle/>
                    <a:p>
                      <a:r>
                        <a:rPr lang="en-GB" sz="16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00B050"/>
                          </a:solidFill>
                        </a:rPr>
                        <a:t>0001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00B050"/>
                          </a:solidFill>
                        </a:rPr>
                        <a:t>1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780590"/>
                  </a:ext>
                </a:extLst>
              </a:tr>
              <a:tr h="301624">
                <a:tc>
                  <a:txBody>
                    <a:bodyPr/>
                    <a:lstStyle/>
                    <a:p>
                      <a:r>
                        <a:rPr lang="en-GB" sz="1600" dirty="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00B050"/>
                          </a:solidFill>
                        </a:rPr>
                        <a:t>1111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00B050"/>
                          </a:solidFill>
                        </a:rPr>
                        <a:t>F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957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7507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Numeral systems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259E20-FCD2-081F-D407-ECDD643B0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9434"/>
            <a:ext cx="8229600" cy="3927533"/>
          </a:xfrm>
        </p:spPr>
        <p:txBody>
          <a:bodyPr/>
          <a:lstStyle/>
          <a:p>
            <a:r>
              <a:rPr lang="nl-NL" sz="1800" dirty="0" err="1"/>
              <a:t>Find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binary</a:t>
            </a:r>
            <a:r>
              <a:rPr lang="nl-NL" sz="1800" dirty="0"/>
              <a:t> </a:t>
            </a:r>
            <a:r>
              <a:rPr lang="nl-NL" sz="1800" dirty="0" err="1"/>
              <a:t>and</a:t>
            </a:r>
            <a:r>
              <a:rPr lang="nl-NL" sz="1800" dirty="0"/>
              <a:t> </a:t>
            </a:r>
            <a:r>
              <a:rPr lang="nl-NL" sz="1800" dirty="0" err="1"/>
              <a:t>hexa-decimal</a:t>
            </a:r>
            <a:r>
              <a:rPr lang="nl-NL" sz="1800" dirty="0"/>
              <a:t> equivalent of </a:t>
            </a:r>
            <a:r>
              <a:rPr lang="nl-NL" sz="1800" dirty="0" err="1"/>
              <a:t>decimal</a:t>
            </a:r>
            <a:r>
              <a:rPr lang="nl-NL" sz="1800" dirty="0"/>
              <a:t> 3, 4, 11 </a:t>
            </a:r>
            <a:r>
              <a:rPr lang="nl-NL" sz="1800" dirty="0" err="1"/>
              <a:t>and</a:t>
            </a:r>
            <a:r>
              <a:rPr lang="nl-NL" sz="1800" dirty="0"/>
              <a:t> 12: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508EDF38-3620-9622-5BEA-D38A43822A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516006"/>
              </p:ext>
            </p:extLst>
          </p:nvPr>
        </p:nvGraphicFramePr>
        <p:xfrm>
          <a:off x="286410" y="1605650"/>
          <a:ext cx="8721303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7101">
                  <a:extLst>
                    <a:ext uri="{9D8B030D-6E8A-4147-A177-3AD203B41FA5}">
                      <a16:colId xmlns:a16="http://schemas.microsoft.com/office/drawing/2014/main" val="3234302250"/>
                    </a:ext>
                  </a:extLst>
                </a:gridCol>
                <a:gridCol w="2907101">
                  <a:extLst>
                    <a:ext uri="{9D8B030D-6E8A-4147-A177-3AD203B41FA5}">
                      <a16:colId xmlns:a16="http://schemas.microsoft.com/office/drawing/2014/main" val="1084527225"/>
                    </a:ext>
                  </a:extLst>
                </a:gridCol>
                <a:gridCol w="2907101">
                  <a:extLst>
                    <a:ext uri="{9D8B030D-6E8A-4147-A177-3AD203B41FA5}">
                      <a16:colId xmlns:a16="http://schemas.microsoft.com/office/drawing/2014/main" val="4159182918"/>
                    </a:ext>
                  </a:extLst>
                </a:gridCol>
              </a:tblGrid>
              <a:tr h="329044">
                <a:tc>
                  <a:txBody>
                    <a:bodyPr/>
                    <a:lstStyle/>
                    <a:p>
                      <a:r>
                        <a:rPr lang="en-GB" sz="1600" dirty="0"/>
                        <a:t>Decimal (base 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Binary (Base</a:t>
                      </a:r>
                      <a:r>
                        <a:rPr lang="en-GB" sz="1600" baseline="0" dirty="0"/>
                        <a:t> 2)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Hexa-decimal (base 16)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556897"/>
                  </a:ext>
                </a:extLst>
              </a:tr>
              <a:tr h="301624">
                <a:tc>
                  <a:txBody>
                    <a:bodyPr/>
                    <a:lstStyle/>
                    <a:p>
                      <a:r>
                        <a:rPr lang="en-GB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rgbClr val="00B050"/>
                          </a:solidFill>
                        </a:rPr>
                        <a:t>0000</a:t>
                      </a:r>
                      <a:r>
                        <a:rPr lang="en-GB" sz="1400" dirty="0"/>
                        <a:t> </a:t>
                      </a:r>
                      <a:r>
                        <a:rPr lang="en-GB" sz="1400" dirty="0">
                          <a:solidFill>
                            <a:srgbClr val="FF0000"/>
                          </a:solidFill>
                        </a:rPr>
                        <a:t>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rgbClr val="00B050"/>
                          </a:solidFill>
                        </a:rPr>
                        <a:t>0</a:t>
                      </a:r>
                      <a:r>
                        <a:rPr lang="en-GB" sz="1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259702"/>
                  </a:ext>
                </a:extLst>
              </a:tr>
              <a:tr h="301624">
                <a:tc>
                  <a:txBody>
                    <a:bodyPr/>
                    <a:lstStyle/>
                    <a:p>
                      <a:r>
                        <a:rPr lang="en-GB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rgbClr val="00B050"/>
                          </a:solidFill>
                        </a:rPr>
                        <a:t>0000</a:t>
                      </a:r>
                      <a:r>
                        <a:rPr lang="en-GB" sz="1400" dirty="0"/>
                        <a:t> </a:t>
                      </a:r>
                      <a:r>
                        <a:rPr lang="en-GB" sz="1400" dirty="0">
                          <a:solidFill>
                            <a:srgbClr val="FF0000"/>
                          </a:solidFill>
                        </a:rPr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rgbClr val="00B050"/>
                          </a:solidFill>
                        </a:rPr>
                        <a:t>0</a:t>
                      </a:r>
                      <a:r>
                        <a:rPr lang="en-GB" sz="1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617553"/>
                  </a:ext>
                </a:extLst>
              </a:tr>
              <a:tr h="301624">
                <a:tc>
                  <a:txBody>
                    <a:bodyPr/>
                    <a:lstStyle/>
                    <a:p>
                      <a:r>
                        <a:rPr lang="en-GB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rgbClr val="00B050"/>
                          </a:solidFill>
                        </a:rPr>
                        <a:t>0000</a:t>
                      </a:r>
                      <a:r>
                        <a:rPr lang="en-GB" sz="1400" dirty="0"/>
                        <a:t> </a:t>
                      </a:r>
                      <a:r>
                        <a:rPr lang="en-GB" sz="1400" dirty="0">
                          <a:solidFill>
                            <a:srgbClr val="FF0000"/>
                          </a:solidFill>
                        </a:rPr>
                        <a:t>0010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rgbClr val="00B050"/>
                          </a:solidFill>
                        </a:rPr>
                        <a:t>0</a:t>
                      </a:r>
                      <a:r>
                        <a:rPr lang="en-GB" sz="14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536575"/>
                  </a:ext>
                </a:extLst>
              </a:tr>
              <a:tr h="301624">
                <a:tc>
                  <a:txBody>
                    <a:bodyPr/>
                    <a:lstStyle/>
                    <a:p>
                      <a:r>
                        <a:rPr lang="en-GB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855054"/>
                  </a:ext>
                </a:extLst>
              </a:tr>
              <a:tr h="301624">
                <a:tc>
                  <a:txBody>
                    <a:bodyPr/>
                    <a:lstStyle/>
                    <a:p>
                      <a:r>
                        <a:rPr lang="en-GB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565841"/>
                  </a:ext>
                </a:extLst>
              </a:tr>
              <a:tr h="301624">
                <a:tc>
                  <a:txBody>
                    <a:bodyPr/>
                    <a:lstStyle/>
                    <a:p>
                      <a:r>
                        <a:rPr lang="en-GB" sz="1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122811"/>
                  </a:ext>
                </a:extLst>
              </a:tr>
              <a:tr h="301624">
                <a:tc>
                  <a:txBody>
                    <a:bodyPr/>
                    <a:lstStyle/>
                    <a:p>
                      <a:r>
                        <a:rPr lang="en-GB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rgbClr val="00B050"/>
                          </a:solidFill>
                        </a:rPr>
                        <a:t>0000</a:t>
                      </a:r>
                      <a:r>
                        <a:rPr lang="en-GB" sz="1400" dirty="0"/>
                        <a:t> </a:t>
                      </a:r>
                      <a:r>
                        <a:rPr lang="en-GB" sz="1400" dirty="0">
                          <a:solidFill>
                            <a:srgbClr val="FF0000"/>
                          </a:solidFill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rgbClr val="00B050"/>
                          </a:solidFill>
                        </a:rPr>
                        <a:t>0</a:t>
                      </a:r>
                      <a:r>
                        <a:rPr lang="en-GB" sz="1400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571137"/>
                  </a:ext>
                </a:extLst>
              </a:tr>
              <a:tr h="301624">
                <a:tc>
                  <a:txBody>
                    <a:bodyPr/>
                    <a:lstStyle/>
                    <a:p>
                      <a:r>
                        <a:rPr lang="en-GB" sz="1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rgbClr val="00B050"/>
                          </a:solidFill>
                        </a:rPr>
                        <a:t>0000</a:t>
                      </a:r>
                      <a:r>
                        <a:rPr lang="en-GB" sz="1400" dirty="0"/>
                        <a:t> </a:t>
                      </a:r>
                      <a:r>
                        <a:rPr lang="en-GB" sz="1400" dirty="0">
                          <a:solidFill>
                            <a:srgbClr val="FF0000"/>
                          </a:solidFill>
                        </a:rPr>
                        <a:t>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rgbClr val="00B050"/>
                          </a:solidFill>
                        </a:rPr>
                        <a:t>0</a:t>
                      </a:r>
                      <a:r>
                        <a:rPr lang="en-GB" sz="1400" dirty="0">
                          <a:solidFill>
                            <a:srgbClr val="FF0000"/>
                          </a:solidFill>
                        </a:rPr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214098"/>
                  </a:ext>
                </a:extLst>
              </a:tr>
              <a:tr h="301624">
                <a:tc>
                  <a:txBody>
                    <a:bodyPr/>
                    <a:lstStyle/>
                    <a:p>
                      <a:r>
                        <a:rPr lang="en-GB" sz="14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780590"/>
                  </a:ext>
                </a:extLst>
              </a:tr>
              <a:tr h="301624">
                <a:tc>
                  <a:txBody>
                    <a:bodyPr/>
                    <a:lstStyle/>
                    <a:p>
                      <a:r>
                        <a:rPr lang="en-GB" sz="1400"/>
                        <a:t>12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957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9104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Numeral systems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149434"/>
            <a:ext cx="8229600" cy="2734994"/>
          </a:xfrm>
        </p:spPr>
        <p:txBody>
          <a:bodyPr/>
          <a:lstStyle/>
          <a:p>
            <a:r>
              <a:rPr lang="nl-NL" dirty="0"/>
              <a:t>Conversion from </a:t>
            </a:r>
            <a:r>
              <a:rPr lang="nl-NL" dirty="0" err="1"/>
              <a:t>binary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decimal</a:t>
            </a:r>
            <a:r>
              <a:rPr lang="nl-NL" dirty="0"/>
              <a:t>: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089751"/>
              </p:ext>
            </p:extLst>
          </p:nvPr>
        </p:nvGraphicFramePr>
        <p:xfrm>
          <a:off x="2693580" y="1885508"/>
          <a:ext cx="5153248" cy="836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156">
                  <a:extLst>
                    <a:ext uri="{9D8B030D-6E8A-4147-A177-3AD203B41FA5}">
                      <a16:colId xmlns:a16="http://schemas.microsoft.com/office/drawing/2014/main" val="1037984644"/>
                    </a:ext>
                  </a:extLst>
                </a:gridCol>
                <a:gridCol w="644156">
                  <a:extLst>
                    <a:ext uri="{9D8B030D-6E8A-4147-A177-3AD203B41FA5}">
                      <a16:colId xmlns:a16="http://schemas.microsoft.com/office/drawing/2014/main" val="3701763966"/>
                    </a:ext>
                  </a:extLst>
                </a:gridCol>
                <a:gridCol w="644156">
                  <a:extLst>
                    <a:ext uri="{9D8B030D-6E8A-4147-A177-3AD203B41FA5}">
                      <a16:colId xmlns:a16="http://schemas.microsoft.com/office/drawing/2014/main" val="398010709"/>
                    </a:ext>
                  </a:extLst>
                </a:gridCol>
                <a:gridCol w="644156">
                  <a:extLst>
                    <a:ext uri="{9D8B030D-6E8A-4147-A177-3AD203B41FA5}">
                      <a16:colId xmlns:a16="http://schemas.microsoft.com/office/drawing/2014/main" val="1728284086"/>
                    </a:ext>
                  </a:extLst>
                </a:gridCol>
                <a:gridCol w="644156">
                  <a:extLst>
                    <a:ext uri="{9D8B030D-6E8A-4147-A177-3AD203B41FA5}">
                      <a16:colId xmlns:a16="http://schemas.microsoft.com/office/drawing/2014/main" val="3487611984"/>
                    </a:ext>
                  </a:extLst>
                </a:gridCol>
                <a:gridCol w="644156">
                  <a:extLst>
                    <a:ext uri="{9D8B030D-6E8A-4147-A177-3AD203B41FA5}">
                      <a16:colId xmlns:a16="http://schemas.microsoft.com/office/drawing/2014/main" val="3935288249"/>
                    </a:ext>
                  </a:extLst>
                </a:gridCol>
                <a:gridCol w="644156">
                  <a:extLst>
                    <a:ext uri="{9D8B030D-6E8A-4147-A177-3AD203B41FA5}">
                      <a16:colId xmlns:a16="http://schemas.microsoft.com/office/drawing/2014/main" val="2788763577"/>
                    </a:ext>
                  </a:extLst>
                </a:gridCol>
                <a:gridCol w="644156">
                  <a:extLst>
                    <a:ext uri="{9D8B030D-6E8A-4147-A177-3AD203B41FA5}">
                      <a16:colId xmlns:a16="http://schemas.microsoft.com/office/drawing/2014/main" val="267535589"/>
                    </a:ext>
                  </a:extLst>
                </a:gridCol>
              </a:tblGrid>
              <a:tr h="418214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b7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b6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b5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b4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b3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b2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b1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b0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83783"/>
                  </a:ext>
                </a:extLst>
              </a:tr>
              <a:tr h="418214"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858266"/>
                  </a:ext>
                </a:extLst>
              </a:tr>
            </a:tbl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1311349" y="3133060"/>
            <a:ext cx="747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(10101010)</a:t>
            </a:r>
            <a:r>
              <a:rPr lang="nl-NL" baseline="-25000" dirty="0"/>
              <a:t>2 </a:t>
            </a:r>
            <a:r>
              <a:rPr lang="nl-NL" dirty="0"/>
              <a:t>= 1x2</a:t>
            </a:r>
            <a:r>
              <a:rPr lang="nl-NL" baseline="30000" dirty="0"/>
              <a:t>7</a:t>
            </a:r>
            <a:r>
              <a:rPr lang="nl-NL" dirty="0"/>
              <a:t>    + 0x2</a:t>
            </a:r>
            <a:r>
              <a:rPr lang="nl-NL" baseline="30000" dirty="0"/>
              <a:t>6</a:t>
            </a:r>
            <a:r>
              <a:rPr lang="nl-NL" dirty="0"/>
              <a:t>  + 1x2</a:t>
            </a:r>
            <a:r>
              <a:rPr lang="nl-NL" baseline="30000" dirty="0"/>
              <a:t>5</a:t>
            </a:r>
            <a:r>
              <a:rPr lang="nl-NL" dirty="0"/>
              <a:t> + 0x2</a:t>
            </a:r>
            <a:r>
              <a:rPr lang="nl-NL" baseline="30000" dirty="0"/>
              <a:t>4</a:t>
            </a:r>
            <a:r>
              <a:rPr lang="nl-NL" dirty="0"/>
              <a:t>  +</a:t>
            </a:r>
            <a:r>
              <a:rPr lang="nl-NL" baseline="30000" dirty="0"/>
              <a:t> </a:t>
            </a:r>
            <a:r>
              <a:rPr lang="nl-NL" dirty="0"/>
              <a:t>1x2</a:t>
            </a:r>
            <a:r>
              <a:rPr lang="nl-NL" baseline="30000" dirty="0"/>
              <a:t>3</a:t>
            </a:r>
            <a:r>
              <a:rPr lang="nl-NL" dirty="0"/>
              <a:t> + 0x2</a:t>
            </a:r>
            <a:r>
              <a:rPr lang="nl-NL" baseline="30000" dirty="0"/>
              <a:t>2 </a:t>
            </a:r>
            <a:r>
              <a:rPr lang="nl-NL" dirty="0"/>
              <a:t>+ 1x2</a:t>
            </a:r>
            <a:r>
              <a:rPr lang="nl-NL" baseline="30000" dirty="0"/>
              <a:t>1</a:t>
            </a:r>
            <a:r>
              <a:rPr lang="nl-NL" dirty="0"/>
              <a:t>  + 0x2</a:t>
            </a:r>
            <a:r>
              <a:rPr lang="nl-NL" baseline="30000" dirty="0"/>
              <a:t>0 </a:t>
            </a:r>
            <a:r>
              <a:rPr lang="nl-NL" baseline="-25000" dirty="0"/>
              <a:t> </a:t>
            </a:r>
          </a:p>
          <a:p>
            <a:r>
              <a:rPr lang="nl-NL" dirty="0"/>
              <a:t>(10101010)</a:t>
            </a:r>
            <a:r>
              <a:rPr lang="nl-NL" baseline="-25000" dirty="0"/>
              <a:t>2</a:t>
            </a:r>
            <a:r>
              <a:rPr lang="nl-NL" dirty="0"/>
              <a:t> = 1x128 + 0x64 + 1x32 + 0x16 +</a:t>
            </a:r>
            <a:r>
              <a:rPr lang="nl-NL" baseline="30000" dirty="0"/>
              <a:t> </a:t>
            </a:r>
            <a:r>
              <a:rPr lang="nl-NL" dirty="0"/>
              <a:t>1x8  + 0x4</a:t>
            </a:r>
            <a:r>
              <a:rPr lang="nl-NL" baseline="30000" dirty="0"/>
              <a:t>    </a:t>
            </a:r>
            <a:r>
              <a:rPr lang="nl-NL" dirty="0"/>
              <a:t>+ 1x2   + 0x1</a:t>
            </a:r>
          </a:p>
          <a:p>
            <a:endParaRPr lang="nl-NL" dirty="0"/>
          </a:p>
          <a:p>
            <a:r>
              <a:rPr lang="nl-NL" dirty="0"/>
              <a:t>(10101010)</a:t>
            </a:r>
            <a:r>
              <a:rPr lang="nl-NL" b="1" baseline="-25000" dirty="0">
                <a:solidFill>
                  <a:srgbClr val="00B050"/>
                </a:solidFill>
              </a:rPr>
              <a:t>2</a:t>
            </a:r>
            <a:r>
              <a:rPr lang="nl-NL" dirty="0"/>
              <a:t> = (170)</a:t>
            </a:r>
            <a:r>
              <a:rPr lang="nl-NL" b="1" baseline="-25000" dirty="0">
                <a:solidFill>
                  <a:srgbClr val="FF0000"/>
                </a:solidFill>
              </a:rPr>
              <a:t>10</a:t>
            </a:r>
            <a:endParaRPr lang="en-GB" b="1" dirty="0">
              <a:solidFill>
                <a:srgbClr val="FF0000"/>
              </a:solidFill>
            </a:endParaRPr>
          </a:p>
        </p:txBody>
      </p:sp>
      <p:cxnSp>
        <p:nvCxnSpPr>
          <p:cNvPr id="10" name="Rechte verbindingslijn met pijl 9"/>
          <p:cNvCxnSpPr/>
          <p:nvPr/>
        </p:nvCxnSpPr>
        <p:spPr>
          <a:xfrm>
            <a:off x="7499497" y="2614685"/>
            <a:ext cx="0" cy="4468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met pijl 13"/>
          <p:cNvCxnSpPr/>
          <p:nvPr/>
        </p:nvCxnSpPr>
        <p:spPr>
          <a:xfrm>
            <a:off x="6865090" y="2614685"/>
            <a:ext cx="0" cy="4468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met pijl 14"/>
          <p:cNvCxnSpPr/>
          <p:nvPr/>
        </p:nvCxnSpPr>
        <p:spPr>
          <a:xfrm>
            <a:off x="6276756" y="2614685"/>
            <a:ext cx="0" cy="4468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/>
          <p:cNvCxnSpPr/>
          <p:nvPr/>
        </p:nvCxnSpPr>
        <p:spPr>
          <a:xfrm>
            <a:off x="5649437" y="2618236"/>
            <a:ext cx="0" cy="4468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met pijl 16"/>
          <p:cNvCxnSpPr/>
          <p:nvPr/>
        </p:nvCxnSpPr>
        <p:spPr>
          <a:xfrm>
            <a:off x="4965411" y="2614685"/>
            <a:ext cx="0" cy="4468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met pijl 17"/>
          <p:cNvCxnSpPr/>
          <p:nvPr/>
        </p:nvCxnSpPr>
        <p:spPr>
          <a:xfrm>
            <a:off x="4387712" y="2614685"/>
            <a:ext cx="0" cy="4468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met pijl 18"/>
          <p:cNvCxnSpPr/>
          <p:nvPr/>
        </p:nvCxnSpPr>
        <p:spPr>
          <a:xfrm>
            <a:off x="3696590" y="2620863"/>
            <a:ext cx="0" cy="4468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met pijl 19"/>
          <p:cNvCxnSpPr/>
          <p:nvPr/>
        </p:nvCxnSpPr>
        <p:spPr>
          <a:xfrm>
            <a:off x="2927502" y="2634253"/>
            <a:ext cx="0" cy="4468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kstvak 25"/>
          <p:cNvSpPr txBox="1"/>
          <p:nvPr/>
        </p:nvSpPr>
        <p:spPr>
          <a:xfrm>
            <a:off x="1488558" y="4307798"/>
            <a:ext cx="942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rgbClr val="00B050"/>
                </a:solidFill>
              </a:rPr>
              <a:t>base 2 (</a:t>
            </a:r>
            <a:r>
              <a:rPr lang="nl-NL" dirty="0" err="1">
                <a:solidFill>
                  <a:srgbClr val="00B050"/>
                </a:solidFill>
              </a:rPr>
              <a:t>binary</a:t>
            </a:r>
            <a:r>
              <a:rPr lang="nl-NL" dirty="0">
                <a:solidFill>
                  <a:srgbClr val="00B050"/>
                </a:solidFill>
              </a:rPr>
              <a:t>)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2583711" y="4310007"/>
            <a:ext cx="1112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rgbClr val="FF0000"/>
                </a:solidFill>
              </a:rPr>
              <a:t>base 10 (</a:t>
            </a:r>
            <a:r>
              <a:rPr lang="nl-NL" dirty="0" err="1">
                <a:solidFill>
                  <a:srgbClr val="FF0000"/>
                </a:solidFill>
              </a:rPr>
              <a:t>decimal</a:t>
            </a:r>
            <a:r>
              <a:rPr lang="nl-NL" dirty="0">
                <a:solidFill>
                  <a:srgbClr val="FF0000"/>
                </a:solidFill>
              </a:rPr>
              <a:t>)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110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units (in CPU)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600D085-9A84-4360-A86E-5CD7A0330D81}"/>
              </a:ext>
            </a:extLst>
          </p:cNvPr>
          <p:cNvSpPr txBox="1">
            <a:spLocks/>
          </p:cNvSpPr>
          <p:nvPr/>
        </p:nvSpPr>
        <p:spPr>
          <a:xfrm>
            <a:off x="503480" y="1314414"/>
            <a:ext cx="8137039" cy="223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tabLst>
                <a:tab pos="354013" algn="r"/>
                <a:tab pos="536575" algn="l"/>
                <a:tab pos="2511425" algn="ctr"/>
                <a:tab pos="4310063" algn="l"/>
                <a:tab pos="6461125" algn="ctr"/>
                <a:tab pos="7896225" algn="r"/>
              </a:tabLst>
            </a:pPr>
            <a:r>
              <a:rPr lang="en-US" sz="1600" dirty="0"/>
              <a:t>	</a:t>
            </a:r>
            <a:r>
              <a:rPr lang="en-US" sz="1600" b="1" dirty="0"/>
              <a:t># bits		values	Unit name	CPU unit</a:t>
            </a: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354013" algn="r"/>
                <a:tab pos="536575" algn="l"/>
                <a:tab pos="2511425" algn="ctr"/>
                <a:tab pos="4310063" algn="l"/>
                <a:tab pos="6461125" algn="ctr"/>
                <a:tab pos="7896225" algn="r"/>
              </a:tabLst>
            </a:pPr>
            <a:r>
              <a:rPr lang="en-US" sz="1600" dirty="0"/>
              <a:t>	1	bit	2	bit	1 byte	</a:t>
            </a:r>
            <a:endParaRPr lang="en-US" sz="1400" dirty="0">
              <a:latin typeface="Arial Narrow" panose="020B0606020202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354013" algn="r"/>
                <a:tab pos="536575" algn="l"/>
                <a:tab pos="2511425" algn="ctr"/>
                <a:tab pos="4310063" algn="l"/>
                <a:tab pos="6461125" algn="ctr"/>
                <a:tab pos="7896225" algn="r"/>
              </a:tabLst>
            </a:pPr>
            <a:r>
              <a:rPr lang="en-US" sz="1600" dirty="0"/>
              <a:t>	4	bits	16	nibble	1 byte		8	bits	256	byte	1 byte</a:t>
            </a: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354013" algn="r"/>
                <a:tab pos="536575" algn="l"/>
                <a:tab pos="2511425" algn="ctr"/>
                <a:tab pos="4310063" algn="l"/>
                <a:tab pos="6461125" algn="ctr"/>
                <a:tab pos="7896225" algn="r"/>
              </a:tabLst>
            </a:pPr>
            <a:r>
              <a:rPr lang="en-US" sz="1600" dirty="0"/>
              <a:t>	16	bits	65 536	word 	2 bytes</a:t>
            </a: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354013" algn="r"/>
                <a:tab pos="536575" algn="l"/>
                <a:tab pos="2511425" algn="ctr"/>
                <a:tab pos="4310063" algn="l"/>
                <a:tab pos="6461125" algn="ctr"/>
                <a:tab pos="7896225" algn="r"/>
              </a:tabLst>
            </a:pPr>
            <a:r>
              <a:rPr lang="en-US" sz="1600" dirty="0"/>
              <a:t>	32	bits	4 294 967 296	long word	4 bytes</a:t>
            </a: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354013" algn="r"/>
                <a:tab pos="536575" algn="l"/>
                <a:tab pos="2511425" algn="ctr"/>
                <a:tab pos="4310063" algn="l"/>
                <a:tab pos="6461125" algn="ctr"/>
                <a:tab pos="7896225" algn="r"/>
              </a:tabLst>
            </a:pPr>
            <a:r>
              <a:rPr lang="en-US" sz="1600" dirty="0"/>
              <a:t>	64	bits	18 446 744 073 709 551 616	very long word	8 bytes</a:t>
            </a:r>
          </a:p>
        </p:txBody>
      </p:sp>
      <p:sp>
        <p:nvSpPr>
          <p:cNvPr id="7" name="Afgeronde rechthoek 6"/>
          <p:cNvSpPr/>
          <p:nvPr/>
        </p:nvSpPr>
        <p:spPr>
          <a:xfrm>
            <a:off x="1935126" y="3648813"/>
            <a:ext cx="4494028" cy="1206722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  <a:p>
            <a:pPr algn="ctr"/>
            <a:r>
              <a:rPr lang="nl-NL" dirty="0" err="1"/>
              <a:t>With</a:t>
            </a:r>
            <a:r>
              <a:rPr lang="nl-NL" dirty="0"/>
              <a:t> 1 bits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represent</a:t>
            </a:r>
            <a:r>
              <a:rPr lang="nl-NL" dirty="0"/>
              <a:t> 2 </a:t>
            </a:r>
            <a:r>
              <a:rPr lang="nl-NL" dirty="0" err="1"/>
              <a:t>values</a:t>
            </a:r>
            <a:r>
              <a:rPr lang="nl-NL" dirty="0"/>
              <a:t>!</a:t>
            </a:r>
          </a:p>
          <a:p>
            <a:pPr algn="ctr"/>
            <a:r>
              <a:rPr lang="nl-NL" dirty="0" err="1"/>
              <a:t>With</a:t>
            </a:r>
            <a:r>
              <a:rPr lang="nl-NL" dirty="0"/>
              <a:t> 4 bits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represent</a:t>
            </a:r>
            <a:r>
              <a:rPr lang="nl-NL" dirty="0"/>
              <a:t> 16 </a:t>
            </a:r>
            <a:r>
              <a:rPr lang="nl-NL" dirty="0" err="1"/>
              <a:t>values</a:t>
            </a:r>
            <a:r>
              <a:rPr lang="nl-NL" dirty="0"/>
              <a:t>!</a:t>
            </a:r>
          </a:p>
          <a:p>
            <a:pPr algn="ctr"/>
            <a:r>
              <a:rPr lang="nl-NL" dirty="0" err="1"/>
              <a:t>With</a:t>
            </a:r>
            <a:r>
              <a:rPr lang="nl-NL" dirty="0"/>
              <a:t> 8 bits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represent</a:t>
            </a:r>
            <a:r>
              <a:rPr lang="nl-NL" dirty="0"/>
              <a:t> 256 </a:t>
            </a:r>
            <a:r>
              <a:rPr lang="nl-NL" dirty="0" err="1"/>
              <a:t>values</a:t>
            </a:r>
            <a:r>
              <a:rPr lang="nl-NL" dirty="0"/>
              <a:t>!</a:t>
            </a:r>
          </a:p>
          <a:p>
            <a:pPr algn="ctr"/>
            <a:r>
              <a:rPr lang="nl-NL" b="1" u="sng" dirty="0" err="1"/>
              <a:t>With</a:t>
            </a:r>
            <a:r>
              <a:rPr lang="nl-NL" b="1" u="sng" dirty="0"/>
              <a:t> N bits </a:t>
            </a:r>
            <a:r>
              <a:rPr lang="nl-NL" b="1" u="sng" dirty="0" err="1"/>
              <a:t>you</a:t>
            </a:r>
            <a:r>
              <a:rPr lang="nl-NL" b="1" u="sng" dirty="0"/>
              <a:t> </a:t>
            </a:r>
            <a:r>
              <a:rPr lang="nl-NL" b="1" u="sng" dirty="0" err="1"/>
              <a:t>can</a:t>
            </a:r>
            <a:r>
              <a:rPr lang="nl-NL" b="1" u="sng" dirty="0"/>
              <a:t> </a:t>
            </a:r>
            <a:r>
              <a:rPr lang="nl-NL" b="1" u="sng" dirty="0" err="1"/>
              <a:t>represent</a:t>
            </a:r>
            <a:r>
              <a:rPr lang="nl-NL" b="1" u="sng" dirty="0"/>
              <a:t> 2</a:t>
            </a:r>
            <a:r>
              <a:rPr lang="nl-NL" b="1" u="sng" baseline="30000" dirty="0"/>
              <a:t>N</a:t>
            </a:r>
            <a:r>
              <a:rPr lang="nl-NL" b="1" u="sng" dirty="0"/>
              <a:t> </a:t>
            </a:r>
            <a:r>
              <a:rPr lang="nl-NL" b="1" u="sng" dirty="0" err="1"/>
              <a:t>values</a:t>
            </a:r>
            <a:r>
              <a:rPr lang="nl-NL" b="1" u="sng" dirty="0"/>
              <a:t>!</a:t>
            </a:r>
            <a:endParaRPr lang="en-GB" b="1" u="sng" dirty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4885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types (in C)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57200" y="1200151"/>
            <a:ext cx="8598090" cy="30511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Download the demo project from the got repository: </a:t>
            </a:r>
            <a:r>
              <a:rPr lang="en-GB" sz="1600" b="1" dirty="0"/>
              <a:t>Workshops/Week8/demoBitManipulationBasics.zip</a:t>
            </a:r>
          </a:p>
          <a:p>
            <a:r>
              <a:rPr lang="en-GB" sz="1600" dirty="0"/>
              <a:t>Team-up with a classmate and answer the following questions</a:t>
            </a:r>
          </a:p>
          <a:p>
            <a:r>
              <a:rPr lang="en-GB" sz="1600" dirty="0"/>
              <a:t>Q1: What does </a:t>
            </a:r>
            <a:r>
              <a:rPr lang="en-GB" sz="1600" b="1" dirty="0"/>
              <a:t>uint8_t</a:t>
            </a:r>
            <a:r>
              <a:rPr lang="en-GB" sz="1600" dirty="0"/>
              <a:t> and </a:t>
            </a:r>
            <a:r>
              <a:rPr lang="en-GB" sz="1600" b="1" dirty="0"/>
              <a:t>int8_t</a:t>
            </a:r>
            <a:r>
              <a:rPr lang="en-GB" sz="1600" dirty="0"/>
              <a:t> mean? </a:t>
            </a:r>
          </a:p>
          <a:p>
            <a:r>
              <a:rPr lang="en-GB" sz="1600" dirty="0"/>
              <a:t>Q2: What does 0b and 0x mean when initialising a variable?</a:t>
            </a:r>
          </a:p>
          <a:p>
            <a:r>
              <a:rPr lang="en-GB" sz="1600" dirty="0"/>
              <a:t>Q3: Initialise variable </a:t>
            </a:r>
            <a:r>
              <a:rPr lang="en-GB" sz="1600" b="1" dirty="0"/>
              <a:t>var_1</a:t>
            </a:r>
            <a:r>
              <a:rPr lang="en-GB" sz="1600" dirty="0"/>
              <a:t> to </a:t>
            </a:r>
            <a:r>
              <a:rPr lang="en-GB" sz="1600" b="1" dirty="0"/>
              <a:t>256</a:t>
            </a:r>
            <a:r>
              <a:rPr lang="en-GB" sz="1600" dirty="0"/>
              <a:t> (in decimal format). Build and execute the program. What do you notice? What datatype would you use to properly initialise </a:t>
            </a:r>
            <a:r>
              <a:rPr lang="en-GB" sz="1600" b="1" dirty="0"/>
              <a:t>var_1</a:t>
            </a:r>
            <a:r>
              <a:rPr lang="en-GB" sz="1600" dirty="0"/>
              <a:t> to </a:t>
            </a:r>
            <a:r>
              <a:rPr lang="en-GB" sz="1600" b="1" dirty="0"/>
              <a:t>256</a:t>
            </a:r>
            <a:r>
              <a:rPr lang="en-GB" sz="1600" dirty="0"/>
              <a:t>?</a:t>
            </a:r>
          </a:p>
          <a:p>
            <a:r>
              <a:rPr lang="en-GB" sz="1600" dirty="0"/>
              <a:t>Q4: What min and max values can be represented using datatypes </a:t>
            </a:r>
            <a:r>
              <a:rPr lang="en-GB" sz="1600" b="1" dirty="0"/>
              <a:t>uint8_t </a:t>
            </a:r>
            <a:r>
              <a:rPr lang="en-GB" sz="1600" dirty="0"/>
              <a:t>and</a:t>
            </a:r>
            <a:r>
              <a:rPr lang="en-GB" sz="1600" b="1" dirty="0"/>
              <a:t> int8_t</a:t>
            </a:r>
            <a:r>
              <a:rPr lang="en-GB" sz="1600" dirty="0"/>
              <a:t>?</a:t>
            </a:r>
          </a:p>
          <a:p>
            <a:r>
              <a:rPr lang="en-GB" sz="1600" dirty="0"/>
              <a:t>Q5: What format specifier to use to print values in decimal and hexa-decimal format? Is there a format specifier (in C language) to print values in binary formal?</a:t>
            </a:r>
          </a:p>
          <a:p>
            <a:endParaRPr lang="en-GB" sz="1400" dirty="0"/>
          </a:p>
          <a:p>
            <a:pPr marL="0" indent="0">
              <a:buFont typeface="Arial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7640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types (in C)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In C you can use the decimal, binary and hexa-decimal systems when initializing a variable:</a:t>
            </a:r>
          </a:p>
          <a:p>
            <a:pPr lvl="1"/>
            <a:r>
              <a:rPr lang="en-GB" dirty="0"/>
              <a:t>uint8_t </a:t>
            </a:r>
            <a:r>
              <a:rPr lang="en-GB" dirty="0" err="1"/>
              <a:t>varA</a:t>
            </a:r>
            <a:r>
              <a:rPr lang="en-GB" dirty="0"/>
              <a:t> = 11; 				// Decimal</a:t>
            </a:r>
          </a:p>
          <a:p>
            <a:pPr lvl="1"/>
            <a:r>
              <a:rPr lang="en-GB" dirty="0"/>
              <a:t>uint8_t </a:t>
            </a:r>
            <a:r>
              <a:rPr lang="en-GB" dirty="0" err="1"/>
              <a:t>varB</a:t>
            </a:r>
            <a:r>
              <a:rPr lang="en-GB" dirty="0"/>
              <a:t> = 0b00001011; 	// Binary</a:t>
            </a:r>
          </a:p>
          <a:p>
            <a:pPr lvl="1"/>
            <a:r>
              <a:rPr lang="en-GB" dirty="0"/>
              <a:t>uint8_t </a:t>
            </a:r>
            <a:r>
              <a:rPr lang="en-GB" dirty="0" err="1"/>
              <a:t>varC</a:t>
            </a:r>
            <a:r>
              <a:rPr lang="en-GB" dirty="0"/>
              <a:t> = 0x0B			// Hexa-decimal</a:t>
            </a:r>
          </a:p>
          <a:p>
            <a:pPr lvl="1"/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0023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types (in C)</a:t>
            </a:r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</p:nvPr>
        </p:nvGraphicFramePr>
        <p:xfrm>
          <a:off x="637953" y="1821711"/>
          <a:ext cx="7868094" cy="253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2698">
                  <a:extLst>
                    <a:ext uri="{9D8B030D-6E8A-4147-A177-3AD203B41FA5}">
                      <a16:colId xmlns:a16="http://schemas.microsoft.com/office/drawing/2014/main" val="963932789"/>
                    </a:ext>
                  </a:extLst>
                </a:gridCol>
                <a:gridCol w="2622698">
                  <a:extLst>
                    <a:ext uri="{9D8B030D-6E8A-4147-A177-3AD203B41FA5}">
                      <a16:colId xmlns:a16="http://schemas.microsoft.com/office/drawing/2014/main" val="3850964897"/>
                    </a:ext>
                  </a:extLst>
                </a:gridCol>
                <a:gridCol w="2622698">
                  <a:extLst>
                    <a:ext uri="{9D8B030D-6E8A-4147-A177-3AD203B41FA5}">
                      <a16:colId xmlns:a16="http://schemas.microsoft.com/office/drawing/2014/main" val="1712354022"/>
                    </a:ext>
                  </a:extLst>
                </a:gridCol>
              </a:tblGrid>
              <a:tr h="6285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uint8_t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int8_t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958402"/>
                  </a:ext>
                </a:extLst>
              </a:tr>
              <a:tr h="628540">
                <a:tc>
                  <a:txBody>
                    <a:bodyPr/>
                    <a:lstStyle/>
                    <a:p>
                      <a:r>
                        <a:rPr lang="nl-NL" dirty="0"/>
                        <a:t>Definition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8-bit </a:t>
                      </a:r>
                      <a:r>
                        <a:rPr lang="nl-NL" dirty="0" err="1"/>
                        <a:t>unsigned</a:t>
                      </a:r>
                      <a:r>
                        <a:rPr lang="nl-NL" baseline="0" dirty="0"/>
                        <a:t> integer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8-bit </a:t>
                      </a:r>
                      <a:r>
                        <a:rPr lang="nl-NL" dirty="0" err="1"/>
                        <a:t>signed</a:t>
                      </a:r>
                      <a:r>
                        <a:rPr lang="nl-NL" dirty="0"/>
                        <a:t> integer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545081"/>
                  </a:ext>
                </a:extLst>
              </a:tr>
              <a:tr h="628540">
                <a:tc>
                  <a:txBody>
                    <a:bodyPr/>
                    <a:lstStyle/>
                    <a:p>
                      <a:r>
                        <a:rPr lang="nl-NL" dirty="0"/>
                        <a:t>Practical </a:t>
                      </a:r>
                      <a:r>
                        <a:rPr lang="nl-NL" dirty="0" err="1"/>
                        <a:t>use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To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represent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positive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only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numbers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To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represent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positive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and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negative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numbers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372145"/>
                  </a:ext>
                </a:extLst>
              </a:tr>
              <a:tr h="628540">
                <a:tc>
                  <a:txBody>
                    <a:bodyPr/>
                    <a:lstStyle/>
                    <a:p>
                      <a:r>
                        <a:rPr lang="nl-NL" dirty="0"/>
                        <a:t>Range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between</a:t>
                      </a:r>
                      <a:r>
                        <a:rPr lang="nl-NL" dirty="0"/>
                        <a:t> 0 </a:t>
                      </a:r>
                      <a:r>
                        <a:rPr lang="nl-NL" dirty="0" err="1"/>
                        <a:t>and</a:t>
                      </a:r>
                      <a:r>
                        <a:rPr lang="nl-NL" dirty="0"/>
                        <a:t> (2</a:t>
                      </a:r>
                      <a:r>
                        <a:rPr lang="nl-NL" baseline="30000" dirty="0"/>
                        <a:t>8</a:t>
                      </a:r>
                      <a:r>
                        <a:rPr lang="nl-NL" baseline="0" dirty="0"/>
                        <a:t>-1)</a:t>
                      </a:r>
                      <a:endParaRPr lang="en-GB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 err="1"/>
                        <a:t>between</a:t>
                      </a:r>
                      <a:r>
                        <a:rPr lang="nl-NL" dirty="0"/>
                        <a:t> (-2</a:t>
                      </a:r>
                      <a:r>
                        <a:rPr lang="nl-NL" baseline="30000" dirty="0"/>
                        <a:t>7</a:t>
                      </a:r>
                      <a:r>
                        <a:rPr lang="nl-NL" baseline="0" dirty="0"/>
                        <a:t>) </a:t>
                      </a:r>
                      <a:r>
                        <a:rPr lang="nl-NL" dirty="0" err="1"/>
                        <a:t>and</a:t>
                      </a:r>
                      <a:r>
                        <a:rPr lang="nl-NL" dirty="0"/>
                        <a:t> (2</a:t>
                      </a:r>
                      <a:r>
                        <a:rPr lang="nl-NL" baseline="30000" dirty="0"/>
                        <a:t>7</a:t>
                      </a:r>
                      <a:r>
                        <a:rPr lang="nl-NL" baseline="0" dirty="0"/>
                        <a:t>-1)</a:t>
                      </a:r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997381"/>
                  </a:ext>
                </a:extLst>
              </a:tr>
            </a:tbl>
          </a:graphicData>
        </a:graphic>
      </p:graphicFrame>
      <p:sp>
        <p:nvSpPr>
          <p:cNvPr id="6" name="Content Placeholder 4"/>
          <p:cNvSpPr txBox="1">
            <a:spLocks/>
          </p:cNvSpPr>
          <p:nvPr/>
        </p:nvSpPr>
        <p:spPr>
          <a:xfrm>
            <a:off x="457200" y="1200151"/>
            <a:ext cx="8229600" cy="2223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Difference between signed and unsigned integers:</a:t>
            </a:r>
          </a:p>
          <a:p>
            <a:pPr marL="0" indent="0">
              <a:buFont typeface="Arial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7294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types (in C)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2139" t="20320" r="17524" b="26957"/>
          <a:stretch/>
        </p:blipFill>
        <p:spPr>
          <a:xfrm>
            <a:off x="423322" y="1063625"/>
            <a:ext cx="8297355" cy="303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447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types (in C)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The C language provides specifier for printing values in decimal and hexa-decimal format. There’s no specifier in C for printing in binary format. Tip: to print in binary, you may use the helper function provided in archive  </a:t>
            </a:r>
            <a:r>
              <a:rPr lang="en-GB" sz="1800" b="1" i="1" dirty="0"/>
              <a:t>demoBitManipulationBasics.zip</a:t>
            </a:r>
            <a:r>
              <a:rPr lang="en-GB" sz="1800" dirty="0"/>
              <a:t> in canvas.</a:t>
            </a:r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399760"/>
              </p:ext>
            </p:extLst>
          </p:nvPr>
        </p:nvGraphicFramePr>
        <p:xfrm>
          <a:off x="237744" y="2474976"/>
          <a:ext cx="7303007" cy="2535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977">
                  <a:extLst>
                    <a:ext uri="{9D8B030D-6E8A-4147-A177-3AD203B41FA5}">
                      <a16:colId xmlns:a16="http://schemas.microsoft.com/office/drawing/2014/main" val="3764369586"/>
                    </a:ext>
                  </a:extLst>
                </a:gridCol>
                <a:gridCol w="5296030">
                  <a:extLst>
                    <a:ext uri="{9D8B030D-6E8A-4147-A177-3AD203B41FA5}">
                      <a16:colId xmlns:a16="http://schemas.microsoft.com/office/drawing/2014/main" val="2349362180"/>
                    </a:ext>
                  </a:extLst>
                </a:gridCol>
              </a:tblGrid>
              <a:tr h="626359">
                <a:tc>
                  <a:txBody>
                    <a:bodyPr/>
                    <a:lstStyle/>
                    <a:p>
                      <a:r>
                        <a:rPr lang="en-GB" dirty="0"/>
                        <a:t>Format specifier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796672"/>
                  </a:ext>
                </a:extLst>
              </a:tr>
              <a:tr h="626359">
                <a:tc>
                  <a:txBody>
                    <a:bodyPr/>
                    <a:lstStyle/>
                    <a:p>
                      <a:r>
                        <a:rPr lang="en-GB" sz="1600" dirty="0"/>
                        <a:t>%d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Print a decimal integer 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252635"/>
                  </a:ext>
                </a:extLst>
              </a:tr>
              <a:tr h="641609">
                <a:tc>
                  <a:txBody>
                    <a:bodyPr/>
                    <a:lstStyle/>
                    <a:p>
                      <a:r>
                        <a:rPr lang="en-GB" sz="1600" dirty="0"/>
                        <a:t>%x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Print a hexadecimal integer value starting with prefix 0x. The hexadecimal</a:t>
                      </a:r>
                      <a:r>
                        <a:rPr lang="en-GB" sz="1600" baseline="0" dirty="0"/>
                        <a:t> value is printed using lower case</a:t>
                      </a:r>
                      <a:r>
                        <a:rPr lang="en-GB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52313"/>
                  </a:ext>
                </a:extLst>
              </a:tr>
              <a:tr h="641609">
                <a:tc>
                  <a:txBody>
                    <a:bodyPr/>
                    <a:lstStyle/>
                    <a:p>
                      <a:r>
                        <a:rPr lang="en-GB" sz="1600" dirty="0"/>
                        <a:t>%X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Print a hexadecimal integer value starting with prefix 0x. The hexadecimal</a:t>
                      </a:r>
                      <a:r>
                        <a:rPr lang="en-GB" sz="1600" baseline="0" dirty="0"/>
                        <a:t> value is printed using upper case</a:t>
                      </a:r>
                      <a:r>
                        <a:rPr lang="en-GB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642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723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types (in 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1213" t="16533" r="28580" b="37629"/>
          <a:stretch/>
        </p:blipFill>
        <p:spPr>
          <a:xfrm>
            <a:off x="300668" y="1063624"/>
            <a:ext cx="8610419" cy="311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541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Bitwise</a:t>
            </a:r>
            <a:r>
              <a:rPr lang="nl-NL" dirty="0"/>
              <a:t> operators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ECFDE73-95FF-4BC2-AEE4-16342160F0B2}"/>
              </a:ext>
            </a:extLst>
          </p:cNvPr>
          <p:cNvSpPr txBox="1">
            <a:spLocks/>
          </p:cNvSpPr>
          <p:nvPr/>
        </p:nvSpPr>
        <p:spPr>
          <a:xfrm>
            <a:off x="638354" y="1238970"/>
            <a:ext cx="5061406" cy="2894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1965325" algn="l"/>
              </a:tabLst>
            </a:pPr>
            <a:r>
              <a:rPr lang="en-US" sz="1900" dirty="0">
                <a:latin typeface="Consolas" panose="020B0609020204030204" pitchFamily="49" charset="0"/>
              </a:rPr>
              <a:t>c = a &amp; b; //</a:t>
            </a:r>
            <a:r>
              <a:rPr lang="en-US" sz="1900" i="1" dirty="0">
                <a:latin typeface="Arial" panose="020B0604020202020204" pitchFamily="34" charset="0"/>
                <a:cs typeface="Arial" panose="020B0604020202020204" pitchFamily="34" charset="0"/>
              </a:rPr>
              <a:t>bitwise AND</a:t>
            </a:r>
          </a:p>
          <a:p>
            <a:pPr marL="0" indent="0">
              <a:buNone/>
              <a:tabLst>
                <a:tab pos="1965325" algn="l"/>
              </a:tabLst>
            </a:pPr>
            <a:r>
              <a:rPr lang="en-US" sz="1900" dirty="0">
                <a:latin typeface="Consolas" panose="020B0609020204030204" pitchFamily="49" charset="0"/>
              </a:rPr>
              <a:t>c = a | b; //</a:t>
            </a:r>
            <a:r>
              <a:rPr lang="en-US" sz="1900" i="1" dirty="0">
                <a:latin typeface="Arial" panose="020B0604020202020204" pitchFamily="34" charset="0"/>
                <a:cs typeface="Arial" panose="020B0604020202020204" pitchFamily="34" charset="0"/>
              </a:rPr>
              <a:t>bitwise OR</a:t>
            </a: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buNone/>
              <a:tabLst>
                <a:tab pos="1965325" algn="l"/>
              </a:tabLst>
            </a:pPr>
            <a:r>
              <a:rPr lang="en-US" sz="1900" dirty="0">
                <a:latin typeface="Consolas" panose="020B0609020204030204" pitchFamily="49" charset="0"/>
              </a:rPr>
              <a:t>c = a ^ b; //</a:t>
            </a:r>
            <a:r>
              <a:rPr lang="en-US" sz="1900" i="1" dirty="0">
                <a:latin typeface="Arial" panose="020B0604020202020204" pitchFamily="34" charset="0"/>
                <a:cs typeface="Arial" panose="020B0604020202020204" pitchFamily="34" charset="0"/>
              </a:rPr>
              <a:t>bitwise XOR</a:t>
            </a: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buNone/>
              <a:tabLst>
                <a:tab pos="1965325" algn="l"/>
              </a:tabLst>
            </a:pPr>
            <a:r>
              <a:rPr lang="en-US" sz="1900" dirty="0">
                <a:latin typeface="Consolas" panose="020B0609020204030204" pitchFamily="49" charset="0"/>
              </a:rPr>
              <a:t>c = ~a;    //</a:t>
            </a:r>
            <a:r>
              <a:rPr lang="en-US" sz="1900" i="1" dirty="0">
                <a:latin typeface="Arial" panose="020B0604020202020204" pitchFamily="34" charset="0"/>
                <a:cs typeface="Arial" panose="020B0604020202020204" pitchFamily="34" charset="0"/>
              </a:rPr>
              <a:t>bitwise NOT</a:t>
            </a: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buNone/>
              <a:tabLst>
                <a:tab pos="1965325" algn="l"/>
              </a:tabLst>
            </a:pPr>
            <a:endParaRPr lang="nl-NL" sz="1900" dirty="0">
              <a:latin typeface="Consolas" panose="020B0609020204030204" pitchFamily="49" charset="0"/>
            </a:endParaRPr>
          </a:p>
          <a:p>
            <a:pPr marL="0" indent="0">
              <a:buNone/>
              <a:tabLst>
                <a:tab pos="1965325" algn="l"/>
              </a:tabLst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buNone/>
              <a:tabLst>
                <a:tab pos="1965325" algn="l"/>
              </a:tabLst>
            </a:pPr>
            <a:r>
              <a:rPr lang="en-US" sz="1900" dirty="0">
                <a:latin typeface="Consolas" panose="020B0609020204030204" pitchFamily="49" charset="0"/>
              </a:rPr>
              <a:t>b = b &gt;&gt; n; //</a:t>
            </a:r>
            <a:r>
              <a:rPr lang="en-US" sz="1900" i="1" dirty="0">
                <a:latin typeface="Arial" panose="020B0604020202020204" pitchFamily="34" charset="0"/>
                <a:cs typeface="Arial" panose="020B0604020202020204" pitchFamily="34" charset="0"/>
              </a:rPr>
              <a:t>shift n bits to the right</a:t>
            </a:r>
          </a:p>
          <a:p>
            <a:pPr marL="0" indent="0">
              <a:buNone/>
              <a:tabLst>
                <a:tab pos="1965325" algn="l"/>
              </a:tabLst>
            </a:pPr>
            <a:r>
              <a:rPr lang="en-US" sz="1900" dirty="0">
                <a:latin typeface="Consolas" panose="020B0609020204030204" pitchFamily="49" charset="0"/>
              </a:rPr>
              <a:t>b = b &lt;&lt; n; //</a:t>
            </a:r>
            <a:r>
              <a:rPr lang="en-US" sz="1900" i="1" dirty="0">
                <a:latin typeface="Arial" panose="020B0604020202020204" pitchFamily="34" charset="0"/>
                <a:cs typeface="Arial" panose="020B0604020202020204" pitchFamily="34" charset="0"/>
              </a:rPr>
              <a:t>shift n bits to the left</a:t>
            </a:r>
          </a:p>
          <a:p>
            <a:endParaRPr lang="en-US" dirty="0">
              <a:latin typeface="Consolas" panose="020B0609020204030204" pitchFamily="49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113554"/>
              </p:ext>
            </p:extLst>
          </p:nvPr>
        </p:nvGraphicFramePr>
        <p:xfrm>
          <a:off x="4698519" y="1162447"/>
          <a:ext cx="416080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3468">
                  <a:extLst>
                    <a:ext uri="{9D8B030D-6E8A-4147-A177-3AD203B41FA5}">
                      <a16:colId xmlns:a16="http://schemas.microsoft.com/office/drawing/2014/main" val="184234825"/>
                    </a:ext>
                  </a:extLst>
                </a:gridCol>
                <a:gridCol w="693468">
                  <a:extLst>
                    <a:ext uri="{9D8B030D-6E8A-4147-A177-3AD203B41FA5}">
                      <a16:colId xmlns:a16="http://schemas.microsoft.com/office/drawing/2014/main" val="4221193814"/>
                    </a:ext>
                  </a:extLst>
                </a:gridCol>
                <a:gridCol w="693468">
                  <a:extLst>
                    <a:ext uri="{9D8B030D-6E8A-4147-A177-3AD203B41FA5}">
                      <a16:colId xmlns:a16="http://schemas.microsoft.com/office/drawing/2014/main" val="3629164008"/>
                    </a:ext>
                  </a:extLst>
                </a:gridCol>
                <a:gridCol w="693468">
                  <a:extLst>
                    <a:ext uri="{9D8B030D-6E8A-4147-A177-3AD203B41FA5}">
                      <a16:colId xmlns:a16="http://schemas.microsoft.com/office/drawing/2014/main" val="1608476974"/>
                    </a:ext>
                  </a:extLst>
                </a:gridCol>
                <a:gridCol w="693468">
                  <a:extLst>
                    <a:ext uri="{9D8B030D-6E8A-4147-A177-3AD203B41FA5}">
                      <a16:colId xmlns:a16="http://schemas.microsoft.com/office/drawing/2014/main" val="3488519249"/>
                    </a:ext>
                  </a:extLst>
                </a:gridCol>
                <a:gridCol w="693468">
                  <a:extLst>
                    <a:ext uri="{9D8B030D-6E8A-4147-A177-3AD203B41FA5}">
                      <a16:colId xmlns:a16="http://schemas.microsoft.com/office/drawing/2014/main" val="2453360893"/>
                    </a:ext>
                  </a:extLst>
                </a:gridCol>
              </a:tblGrid>
              <a:tr h="193975">
                <a:tc gridSpan="6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Truth</a:t>
                      </a:r>
                      <a:r>
                        <a:rPr lang="en-US" sz="1400" baseline="0" dirty="0"/>
                        <a:t> Table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42115"/>
                  </a:ext>
                </a:extLst>
              </a:tr>
              <a:tr h="19397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a&amp;b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 I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 ^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~a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105758"/>
                  </a:ext>
                </a:extLst>
              </a:tr>
              <a:tr h="19397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957508"/>
                  </a:ext>
                </a:extLst>
              </a:tr>
              <a:tr h="19397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826992"/>
                  </a:ext>
                </a:extLst>
              </a:tr>
              <a:tr h="19397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228377"/>
                  </a:ext>
                </a:extLst>
              </a:tr>
              <a:tr h="19397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655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5565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2442" y="1056388"/>
            <a:ext cx="3502618" cy="5341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400" dirty="0"/>
              <a:t>uint8_t A = 0b00111011;   // 0x3B</a:t>
            </a:r>
          </a:p>
          <a:p>
            <a:pPr marL="0" indent="0">
              <a:buNone/>
            </a:pPr>
            <a:r>
              <a:rPr lang="en-US" sz="1400" dirty="0"/>
              <a:t>uint8_t B = 0b10010110;  // 0x96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026425"/>
              </p:ext>
            </p:extLst>
          </p:nvPr>
        </p:nvGraphicFramePr>
        <p:xfrm>
          <a:off x="542442" y="1764413"/>
          <a:ext cx="7490745" cy="2489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2305">
                  <a:extLst>
                    <a:ext uri="{9D8B030D-6E8A-4147-A177-3AD203B41FA5}">
                      <a16:colId xmlns:a16="http://schemas.microsoft.com/office/drawing/2014/main" val="2022589941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3622698307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1553557566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1375907330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1096408029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3107970728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530946202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2991457538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739989326"/>
                    </a:ext>
                  </a:extLst>
                </a:gridCol>
              </a:tblGrid>
              <a:tr h="35782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09962"/>
                  </a:ext>
                </a:extLst>
              </a:tr>
              <a:tr h="42468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 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461221"/>
                  </a:ext>
                </a:extLst>
              </a:tr>
              <a:tr h="42468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B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729206"/>
                  </a:ext>
                </a:extLst>
              </a:tr>
              <a:tr h="42468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A&amp;B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916183"/>
                  </a:ext>
                </a:extLst>
              </a:tr>
              <a:tr h="42468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</a:t>
                      </a:r>
                      <a:r>
                        <a:rPr lang="en-GB" dirty="0"/>
                        <a:t>|B</a:t>
                      </a:r>
                      <a:endParaRPr lang="en-US" sz="18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576210"/>
                  </a:ext>
                </a:extLst>
              </a:tr>
              <a:tr h="42468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A^B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3361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6196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2442" y="1056388"/>
            <a:ext cx="3502618" cy="5341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400" dirty="0"/>
              <a:t>uint8_t A = 0b00111011;   // 0x3B</a:t>
            </a:r>
          </a:p>
          <a:p>
            <a:pPr marL="0" indent="0">
              <a:buNone/>
            </a:pPr>
            <a:r>
              <a:rPr lang="en-US" sz="1400" dirty="0"/>
              <a:t>uint8_t B = 0b10010110;  // 0x96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421786"/>
              </p:ext>
            </p:extLst>
          </p:nvPr>
        </p:nvGraphicFramePr>
        <p:xfrm>
          <a:off x="542442" y="1764413"/>
          <a:ext cx="7490745" cy="206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2305">
                  <a:extLst>
                    <a:ext uri="{9D8B030D-6E8A-4147-A177-3AD203B41FA5}">
                      <a16:colId xmlns:a16="http://schemas.microsoft.com/office/drawing/2014/main" val="2022589941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3622698307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1553557566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1375907330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1096408029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3107970728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530946202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2991457538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739989326"/>
                    </a:ext>
                  </a:extLst>
                </a:gridCol>
              </a:tblGrid>
              <a:tr h="35782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09962"/>
                  </a:ext>
                </a:extLst>
              </a:tr>
              <a:tr h="42468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 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461221"/>
                  </a:ext>
                </a:extLst>
              </a:tr>
              <a:tr h="42468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~A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916183"/>
                  </a:ext>
                </a:extLst>
              </a:tr>
              <a:tr h="42468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B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218955"/>
                  </a:ext>
                </a:extLst>
              </a:tr>
              <a:tr h="42468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~B</a:t>
                      </a:r>
                      <a:endParaRPr lang="en-US" sz="18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576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0810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2442" y="1056388"/>
            <a:ext cx="3502618" cy="5341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400" dirty="0"/>
              <a:t>uint8_t A = 0b00111011;   // 0x3B</a:t>
            </a:r>
          </a:p>
          <a:p>
            <a:pPr marL="0" indent="0">
              <a:buNone/>
            </a:pPr>
            <a:r>
              <a:rPr lang="en-US" sz="1400" dirty="0"/>
              <a:t>uint8_t B = 0b10010110;  // 0x96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101143"/>
              </p:ext>
            </p:extLst>
          </p:nvPr>
        </p:nvGraphicFramePr>
        <p:xfrm>
          <a:off x="542442" y="1764413"/>
          <a:ext cx="7490745" cy="20698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2305">
                  <a:extLst>
                    <a:ext uri="{9D8B030D-6E8A-4147-A177-3AD203B41FA5}">
                      <a16:colId xmlns:a16="http://schemas.microsoft.com/office/drawing/2014/main" val="2022589941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3622698307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1553557566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1375907330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1096408029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3107970728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530946202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2991457538"/>
                    </a:ext>
                  </a:extLst>
                </a:gridCol>
                <a:gridCol w="832305">
                  <a:extLst>
                    <a:ext uri="{9D8B030D-6E8A-4147-A177-3AD203B41FA5}">
                      <a16:colId xmlns:a16="http://schemas.microsoft.com/office/drawing/2014/main" val="739989326"/>
                    </a:ext>
                  </a:extLst>
                </a:gridCol>
              </a:tblGrid>
              <a:tr h="35782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09962"/>
                  </a:ext>
                </a:extLst>
              </a:tr>
              <a:tr h="42468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0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0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0 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461221"/>
                  </a:ext>
                </a:extLst>
              </a:tr>
              <a:tr h="42468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A&gt;&gt;1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0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0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0 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916183"/>
                  </a:ext>
                </a:extLst>
              </a:tr>
              <a:tr h="43008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B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218955"/>
                  </a:ext>
                </a:extLst>
              </a:tr>
              <a:tr h="42468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B&lt;&lt;4</a:t>
                      </a:r>
                      <a:endParaRPr lang="en-US" sz="18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576210"/>
                  </a:ext>
                </a:extLst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2030278" y="2440580"/>
            <a:ext cx="402956" cy="2479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833606" y="2440579"/>
            <a:ext cx="402956" cy="2479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018149" y="2440176"/>
            <a:ext cx="402956" cy="2479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697638" y="2440176"/>
            <a:ext cx="402956" cy="2479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500966" y="2440175"/>
            <a:ext cx="402956" cy="2479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358538" y="2440175"/>
            <a:ext cx="402956" cy="2479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161866" y="2440174"/>
            <a:ext cx="402956" cy="2479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1978618" y="3239516"/>
            <a:ext cx="2925304" cy="2479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495801" y="3239517"/>
            <a:ext cx="2925304" cy="2479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2139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Exercise</a:t>
            </a:r>
            <a:r>
              <a:rPr lang="nl-NL" dirty="0"/>
              <a:t> 1-a : </a:t>
            </a:r>
            <a:r>
              <a:rPr lang="nl-NL" dirty="0" err="1"/>
              <a:t>bitwise</a:t>
            </a:r>
            <a:r>
              <a:rPr lang="nl-NL" dirty="0"/>
              <a:t> operators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566002"/>
          </a:xfrm>
        </p:spPr>
        <p:txBody>
          <a:bodyPr/>
          <a:lstStyle/>
          <a:p>
            <a:r>
              <a:rPr lang="nl-NL" dirty="0" err="1"/>
              <a:t>Manually</a:t>
            </a:r>
            <a:r>
              <a:rPr lang="nl-NL" dirty="0"/>
              <a:t> </a:t>
            </a:r>
            <a:r>
              <a:rPr lang="nl-NL" dirty="0" err="1"/>
              <a:t>calculate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operations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315459"/>
              </p:ext>
            </p:extLst>
          </p:nvPr>
        </p:nvGraphicFramePr>
        <p:xfrm>
          <a:off x="274320" y="1810512"/>
          <a:ext cx="8692896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6950">
                  <a:extLst>
                    <a:ext uri="{9D8B030D-6E8A-4147-A177-3AD203B41FA5}">
                      <a16:colId xmlns:a16="http://schemas.microsoft.com/office/drawing/2014/main" val="679063500"/>
                    </a:ext>
                  </a:extLst>
                </a:gridCol>
                <a:gridCol w="2936267">
                  <a:extLst>
                    <a:ext uri="{9D8B030D-6E8A-4147-A177-3AD203B41FA5}">
                      <a16:colId xmlns:a16="http://schemas.microsoft.com/office/drawing/2014/main" val="1075151263"/>
                    </a:ext>
                  </a:extLst>
                </a:gridCol>
                <a:gridCol w="2839679">
                  <a:extLst>
                    <a:ext uri="{9D8B030D-6E8A-4147-A177-3AD203B41FA5}">
                      <a16:colId xmlns:a16="http://schemas.microsoft.com/office/drawing/2014/main" val="3276089586"/>
                    </a:ext>
                  </a:extLst>
                </a:gridCol>
              </a:tblGrid>
              <a:tr h="516879">
                <a:tc>
                  <a:txBody>
                    <a:bodyPr/>
                    <a:lstStyle/>
                    <a:p>
                      <a:r>
                        <a:rPr lang="nl-NL" sz="1400" dirty="0" err="1"/>
                        <a:t>Bitwise</a:t>
                      </a:r>
                      <a:r>
                        <a:rPr lang="nl-NL" sz="1400" dirty="0"/>
                        <a:t> operations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 err="1"/>
                        <a:t>Result</a:t>
                      </a:r>
                      <a:r>
                        <a:rPr lang="nl-NL" sz="1400" dirty="0"/>
                        <a:t> (</a:t>
                      </a:r>
                      <a:r>
                        <a:rPr lang="nl-NL" sz="1400" dirty="0" err="1"/>
                        <a:t>binary</a:t>
                      </a:r>
                      <a:r>
                        <a:rPr lang="nl-NL" sz="1400" dirty="0"/>
                        <a:t>)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 err="1"/>
                        <a:t>Result</a:t>
                      </a:r>
                      <a:r>
                        <a:rPr lang="nl-NL" sz="1400" dirty="0"/>
                        <a:t> (</a:t>
                      </a:r>
                      <a:r>
                        <a:rPr lang="nl-NL" sz="1400" dirty="0" err="1"/>
                        <a:t>hexa-decimal</a:t>
                      </a:r>
                      <a:r>
                        <a:rPr lang="nl-NL" sz="1400" dirty="0"/>
                        <a:t>)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090742"/>
                  </a:ext>
                </a:extLst>
              </a:tr>
              <a:tr h="722214">
                <a:tc>
                  <a:txBody>
                    <a:bodyPr/>
                    <a:lstStyle/>
                    <a:p>
                      <a:r>
                        <a:rPr lang="nl-NL" sz="1400" dirty="0"/>
                        <a:t>1011 0010 AND </a:t>
                      </a:r>
                    </a:p>
                    <a:p>
                      <a:r>
                        <a:rPr lang="nl-NL" sz="1400" dirty="0"/>
                        <a:t>0011 0101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317333"/>
                  </a:ext>
                </a:extLst>
              </a:tr>
              <a:tr h="72221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/>
                        <a:t>1011 0010 OR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/>
                        <a:t>0011 0101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598412"/>
                  </a:ext>
                </a:extLst>
              </a:tr>
              <a:tr h="72221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/>
                        <a:t>1011 0010 XOR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/>
                        <a:t>0011 0101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035749"/>
                  </a:ext>
                </a:extLst>
              </a:tr>
              <a:tr h="516879">
                <a:tc>
                  <a:txBody>
                    <a:bodyPr/>
                    <a:lstStyle/>
                    <a:p>
                      <a:r>
                        <a:rPr lang="nl-NL" sz="1400" dirty="0"/>
                        <a:t>NOT 1010 0110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14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4397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Exercise</a:t>
            </a:r>
            <a:r>
              <a:rPr lang="nl-NL" dirty="0"/>
              <a:t> 1-b : </a:t>
            </a:r>
            <a:r>
              <a:rPr lang="nl-NL" dirty="0" err="1"/>
              <a:t>bitwise</a:t>
            </a:r>
            <a:r>
              <a:rPr lang="nl-NL" dirty="0"/>
              <a:t> operators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566002"/>
          </a:xfrm>
        </p:spPr>
        <p:txBody>
          <a:bodyPr/>
          <a:lstStyle/>
          <a:p>
            <a:r>
              <a:rPr lang="nl-NL" dirty="0" err="1"/>
              <a:t>Manually</a:t>
            </a:r>
            <a:r>
              <a:rPr lang="nl-NL" dirty="0"/>
              <a:t> </a:t>
            </a:r>
            <a:r>
              <a:rPr lang="nl-NL" dirty="0" err="1"/>
              <a:t>calculate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operations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3683618"/>
              </p:ext>
            </p:extLst>
          </p:nvPr>
        </p:nvGraphicFramePr>
        <p:xfrm>
          <a:off x="274320" y="1810512"/>
          <a:ext cx="8692896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6950">
                  <a:extLst>
                    <a:ext uri="{9D8B030D-6E8A-4147-A177-3AD203B41FA5}">
                      <a16:colId xmlns:a16="http://schemas.microsoft.com/office/drawing/2014/main" val="679063500"/>
                    </a:ext>
                  </a:extLst>
                </a:gridCol>
                <a:gridCol w="2936267">
                  <a:extLst>
                    <a:ext uri="{9D8B030D-6E8A-4147-A177-3AD203B41FA5}">
                      <a16:colId xmlns:a16="http://schemas.microsoft.com/office/drawing/2014/main" val="1075151263"/>
                    </a:ext>
                  </a:extLst>
                </a:gridCol>
                <a:gridCol w="2839679">
                  <a:extLst>
                    <a:ext uri="{9D8B030D-6E8A-4147-A177-3AD203B41FA5}">
                      <a16:colId xmlns:a16="http://schemas.microsoft.com/office/drawing/2014/main" val="3276089586"/>
                    </a:ext>
                  </a:extLst>
                </a:gridCol>
              </a:tblGrid>
              <a:tr h="516879">
                <a:tc>
                  <a:txBody>
                    <a:bodyPr/>
                    <a:lstStyle/>
                    <a:p>
                      <a:r>
                        <a:rPr lang="nl-NL" sz="1400" dirty="0" err="1"/>
                        <a:t>Bitwise</a:t>
                      </a:r>
                      <a:r>
                        <a:rPr lang="nl-NL" sz="1400" dirty="0"/>
                        <a:t> operations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 err="1"/>
                        <a:t>Result</a:t>
                      </a:r>
                      <a:r>
                        <a:rPr lang="nl-NL" sz="1400" dirty="0"/>
                        <a:t> (</a:t>
                      </a:r>
                      <a:r>
                        <a:rPr lang="nl-NL" sz="1400" dirty="0" err="1"/>
                        <a:t>binary</a:t>
                      </a:r>
                      <a:r>
                        <a:rPr lang="nl-NL" sz="1400" dirty="0"/>
                        <a:t>)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 err="1"/>
                        <a:t>Result</a:t>
                      </a:r>
                      <a:r>
                        <a:rPr lang="nl-NL" sz="1400" dirty="0"/>
                        <a:t> (</a:t>
                      </a:r>
                      <a:r>
                        <a:rPr lang="nl-NL" sz="1400" dirty="0" err="1"/>
                        <a:t>hexa-decimal</a:t>
                      </a:r>
                      <a:r>
                        <a:rPr lang="nl-NL" sz="1400" dirty="0"/>
                        <a:t>)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090742"/>
                  </a:ext>
                </a:extLst>
              </a:tr>
              <a:tr h="722214">
                <a:tc>
                  <a:txBody>
                    <a:bodyPr/>
                    <a:lstStyle/>
                    <a:p>
                      <a:r>
                        <a:rPr lang="nl-NL" sz="1400" dirty="0"/>
                        <a:t>0001 1000 &gt;&gt; 1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317333"/>
                  </a:ext>
                </a:extLst>
              </a:tr>
              <a:tr h="72221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/>
                        <a:t>0001 1000 &gt;&gt; 2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598412"/>
                  </a:ext>
                </a:extLst>
              </a:tr>
              <a:tr h="72221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/>
                        <a:t>0001 1000 &gt;&gt; 5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035749"/>
                  </a:ext>
                </a:extLst>
              </a:tr>
              <a:tr h="51687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/>
                        <a:t>0001 1000 &lt;&lt; 3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14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92067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Exercise</a:t>
            </a:r>
            <a:r>
              <a:rPr lang="nl-NL" dirty="0"/>
              <a:t> 2 : </a:t>
            </a:r>
            <a:r>
              <a:rPr lang="nl-NL" dirty="0" err="1"/>
              <a:t>bitwise</a:t>
            </a:r>
            <a:r>
              <a:rPr lang="nl-NL" dirty="0"/>
              <a:t> operators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566002"/>
          </a:xfrm>
        </p:spPr>
        <p:txBody>
          <a:bodyPr>
            <a:normAutofit/>
          </a:bodyPr>
          <a:lstStyle/>
          <a:p>
            <a:r>
              <a:rPr lang="nl-NL" sz="2200" dirty="0" err="1"/>
              <a:t>Implement</a:t>
            </a:r>
            <a:r>
              <a:rPr lang="nl-NL" sz="2200" dirty="0"/>
              <a:t> a C program </a:t>
            </a:r>
            <a:r>
              <a:rPr lang="nl-NL" sz="2200" dirty="0" err="1"/>
              <a:t>performing</a:t>
            </a:r>
            <a:r>
              <a:rPr lang="nl-NL" sz="2200" dirty="0"/>
              <a:t> </a:t>
            </a:r>
            <a:r>
              <a:rPr lang="nl-NL" sz="2200" dirty="0" err="1"/>
              <a:t>the</a:t>
            </a:r>
            <a:r>
              <a:rPr lang="nl-NL" sz="2200" dirty="0"/>
              <a:t> </a:t>
            </a:r>
            <a:r>
              <a:rPr lang="nl-NL" sz="2200" dirty="0" err="1"/>
              <a:t>bitwise</a:t>
            </a:r>
            <a:r>
              <a:rPr lang="nl-NL" sz="2200" dirty="0"/>
              <a:t> operations of </a:t>
            </a:r>
            <a:r>
              <a:rPr lang="nl-NL" sz="2200" dirty="0" err="1"/>
              <a:t>exercises</a:t>
            </a:r>
            <a:r>
              <a:rPr lang="nl-NL" sz="2200" dirty="0"/>
              <a:t> 1-a </a:t>
            </a:r>
            <a:r>
              <a:rPr lang="nl-NL" sz="2200" dirty="0" err="1"/>
              <a:t>and</a:t>
            </a:r>
            <a:r>
              <a:rPr lang="nl-NL" sz="2200" dirty="0"/>
              <a:t> 1-b</a:t>
            </a:r>
          </a:p>
          <a:p>
            <a:pPr lvl="1"/>
            <a:r>
              <a:rPr lang="nl-NL" sz="1800" dirty="0" err="1"/>
              <a:t>Which</a:t>
            </a:r>
            <a:r>
              <a:rPr lang="nl-NL" sz="1800" dirty="0"/>
              <a:t> datatype </a:t>
            </a:r>
            <a:r>
              <a:rPr lang="nl-NL" sz="1800" dirty="0" err="1"/>
              <a:t>will</a:t>
            </a:r>
            <a:r>
              <a:rPr lang="nl-NL" sz="1800" dirty="0"/>
              <a:t> </a:t>
            </a:r>
            <a:r>
              <a:rPr lang="nl-NL" sz="1800" dirty="0" err="1"/>
              <a:t>you</a:t>
            </a:r>
            <a:r>
              <a:rPr lang="nl-NL" sz="1800" dirty="0"/>
              <a:t> </a:t>
            </a:r>
            <a:r>
              <a:rPr lang="nl-NL" sz="1800" dirty="0" err="1"/>
              <a:t>use</a:t>
            </a:r>
            <a:r>
              <a:rPr lang="nl-NL" sz="1800" dirty="0"/>
              <a:t>?</a:t>
            </a:r>
          </a:p>
          <a:p>
            <a:endParaRPr lang="nl-NL" dirty="0"/>
          </a:p>
          <a:p>
            <a:r>
              <a:rPr lang="nl-NL" sz="2200" dirty="0"/>
              <a:t>Display </a:t>
            </a:r>
            <a:r>
              <a:rPr lang="nl-NL" sz="2200" dirty="0" err="1"/>
              <a:t>the</a:t>
            </a:r>
            <a:r>
              <a:rPr lang="nl-NL" sz="2200" dirty="0"/>
              <a:t> </a:t>
            </a:r>
            <a:r>
              <a:rPr lang="nl-NL" sz="2200" dirty="0" err="1"/>
              <a:t>result</a:t>
            </a:r>
            <a:r>
              <a:rPr lang="nl-NL" sz="2200" dirty="0"/>
              <a:t> of </a:t>
            </a:r>
            <a:r>
              <a:rPr lang="nl-NL" sz="2200" dirty="0" err="1"/>
              <a:t>the</a:t>
            </a:r>
            <a:r>
              <a:rPr lang="nl-NL" sz="2200" dirty="0"/>
              <a:t> </a:t>
            </a:r>
            <a:r>
              <a:rPr lang="nl-NL" sz="2200" dirty="0" err="1"/>
              <a:t>bitwise</a:t>
            </a:r>
            <a:r>
              <a:rPr lang="nl-NL" sz="2200" dirty="0"/>
              <a:t> operations </a:t>
            </a:r>
            <a:r>
              <a:rPr lang="nl-NL" sz="2200" dirty="0" err="1"/>
              <a:t>to</a:t>
            </a:r>
            <a:r>
              <a:rPr lang="nl-NL" sz="2200" dirty="0"/>
              <a:t> </a:t>
            </a:r>
            <a:r>
              <a:rPr lang="nl-NL" sz="2200" dirty="0" err="1"/>
              <a:t>the</a:t>
            </a:r>
            <a:r>
              <a:rPr lang="nl-NL" sz="2200" dirty="0"/>
              <a:t> terminal </a:t>
            </a:r>
          </a:p>
          <a:p>
            <a:pPr lvl="1"/>
            <a:r>
              <a:rPr lang="nl-NL" sz="1800" dirty="0"/>
              <a:t>In </a:t>
            </a:r>
            <a:r>
              <a:rPr lang="nl-NL" sz="1800" dirty="0" err="1"/>
              <a:t>which</a:t>
            </a:r>
            <a:r>
              <a:rPr lang="nl-NL" sz="1800" dirty="0"/>
              <a:t> format (e.g. </a:t>
            </a:r>
            <a:r>
              <a:rPr lang="nl-NL" sz="1800" dirty="0" err="1"/>
              <a:t>decimal</a:t>
            </a:r>
            <a:r>
              <a:rPr lang="nl-NL" sz="1800" dirty="0"/>
              <a:t>, </a:t>
            </a:r>
            <a:r>
              <a:rPr lang="nl-NL" sz="1800" dirty="0" err="1"/>
              <a:t>binary</a:t>
            </a:r>
            <a:r>
              <a:rPr lang="nl-NL" sz="1800" dirty="0"/>
              <a:t>, </a:t>
            </a:r>
            <a:r>
              <a:rPr lang="nl-NL" sz="1800" dirty="0" err="1"/>
              <a:t>hexa-decimal</a:t>
            </a:r>
            <a:r>
              <a:rPr lang="nl-NL" sz="1800" dirty="0"/>
              <a:t>) </a:t>
            </a:r>
            <a:r>
              <a:rPr lang="nl-NL" sz="1800" dirty="0" err="1"/>
              <a:t>will</a:t>
            </a:r>
            <a:r>
              <a:rPr lang="nl-NL" sz="1800" dirty="0"/>
              <a:t> </a:t>
            </a:r>
            <a:r>
              <a:rPr lang="nl-NL" sz="1800" dirty="0" err="1"/>
              <a:t>you</a:t>
            </a:r>
            <a:r>
              <a:rPr lang="nl-NL" sz="1800" dirty="0"/>
              <a:t> print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results</a:t>
            </a:r>
            <a:r>
              <a:rPr lang="nl-NL" sz="1800" dirty="0"/>
              <a:t>? </a:t>
            </a:r>
          </a:p>
          <a:p>
            <a:pPr lvl="1"/>
            <a:r>
              <a:rPr lang="nl-NL" sz="1800" dirty="0"/>
              <a:t>Are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values</a:t>
            </a:r>
            <a:r>
              <a:rPr lang="nl-NL" sz="1800" dirty="0"/>
              <a:t> in </a:t>
            </a:r>
            <a:r>
              <a:rPr lang="nl-NL" sz="1800" dirty="0" err="1"/>
              <a:t>the</a:t>
            </a:r>
            <a:r>
              <a:rPr lang="nl-NL" sz="1800" dirty="0"/>
              <a:t> terminal matching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results</a:t>
            </a:r>
            <a:r>
              <a:rPr lang="nl-NL" sz="1800" dirty="0"/>
              <a:t> from </a:t>
            </a:r>
            <a:r>
              <a:rPr lang="nl-NL" sz="1800" dirty="0" err="1"/>
              <a:t>previous</a:t>
            </a:r>
            <a:r>
              <a:rPr lang="nl-NL" sz="1800" dirty="0"/>
              <a:t> </a:t>
            </a:r>
            <a:r>
              <a:rPr lang="nl-NL" sz="1800" dirty="0" err="1"/>
              <a:t>exercise</a:t>
            </a:r>
            <a:r>
              <a:rPr lang="nl-NL" sz="1800" dirty="0"/>
              <a:t>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245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Exercise</a:t>
            </a:r>
            <a:r>
              <a:rPr lang="nl-NL" dirty="0"/>
              <a:t> 3 : datatypes </a:t>
            </a:r>
            <a:endParaRPr lang="en-GB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6101746"/>
              </p:ext>
            </p:extLst>
          </p:nvPr>
        </p:nvGraphicFramePr>
        <p:xfrm>
          <a:off x="265814" y="2218660"/>
          <a:ext cx="87222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4448">
                  <a:extLst>
                    <a:ext uri="{9D8B030D-6E8A-4147-A177-3AD203B41FA5}">
                      <a16:colId xmlns:a16="http://schemas.microsoft.com/office/drawing/2014/main" val="1189751647"/>
                    </a:ext>
                  </a:extLst>
                </a:gridCol>
                <a:gridCol w="1744448">
                  <a:extLst>
                    <a:ext uri="{9D8B030D-6E8A-4147-A177-3AD203B41FA5}">
                      <a16:colId xmlns:a16="http://schemas.microsoft.com/office/drawing/2014/main" val="3061861273"/>
                    </a:ext>
                  </a:extLst>
                </a:gridCol>
                <a:gridCol w="1744448">
                  <a:extLst>
                    <a:ext uri="{9D8B030D-6E8A-4147-A177-3AD203B41FA5}">
                      <a16:colId xmlns:a16="http://schemas.microsoft.com/office/drawing/2014/main" val="540151462"/>
                    </a:ext>
                  </a:extLst>
                </a:gridCol>
                <a:gridCol w="1744448">
                  <a:extLst>
                    <a:ext uri="{9D8B030D-6E8A-4147-A177-3AD203B41FA5}">
                      <a16:colId xmlns:a16="http://schemas.microsoft.com/office/drawing/2014/main" val="2684842364"/>
                    </a:ext>
                  </a:extLst>
                </a:gridCol>
                <a:gridCol w="1744448">
                  <a:extLst>
                    <a:ext uri="{9D8B030D-6E8A-4147-A177-3AD203B41FA5}">
                      <a16:colId xmlns:a16="http://schemas.microsoft.com/office/drawing/2014/main" val="2924643833"/>
                    </a:ext>
                  </a:extLst>
                </a:gridCol>
              </a:tblGrid>
              <a:tr h="56841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101352" marR="101352"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uint8</a:t>
                      </a:r>
                      <a:endParaRPr lang="en-GB" dirty="0"/>
                    </a:p>
                  </a:txBody>
                  <a:tcPr marL="101352" marR="101352"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int8</a:t>
                      </a:r>
                      <a:endParaRPr lang="en-GB" dirty="0"/>
                    </a:p>
                  </a:txBody>
                  <a:tcPr marL="101352" marR="101352"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uint16</a:t>
                      </a:r>
                      <a:endParaRPr lang="en-GB" dirty="0"/>
                    </a:p>
                  </a:txBody>
                  <a:tcPr marL="101352" marR="101352"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int16</a:t>
                      </a:r>
                      <a:endParaRPr lang="en-GB" dirty="0"/>
                    </a:p>
                  </a:txBody>
                  <a:tcPr marL="101352" marR="101352"/>
                </a:tc>
                <a:extLst>
                  <a:ext uri="{0D108BD9-81ED-4DB2-BD59-A6C34878D82A}">
                    <a16:rowId xmlns:a16="http://schemas.microsoft.com/office/drawing/2014/main" val="752179509"/>
                  </a:ext>
                </a:extLst>
              </a:tr>
              <a:tr h="714613">
                <a:tc>
                  <a:txBody>
                    <a:bodyPr/>
                    <a:lstStyle/>
                    <a:p>
                      <a:r>
                        <a:rPr lang="nl-NL" dirty="0"/>
                        <a:t>Minimum </a:t>
                      </a:r>
                      <a:r>
                        <a:rPr lang="nl-NL" dirty="0" err="1"/>
                        <a:t>value</a:t>
                      </a:r>
                      <a:endParaRPr lang="en-GB" dirty="0"/>
                    </a:p>
                  </a:txBody>
                  <a:tcPr marL="101352" marR="101352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101352" marR="101352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101352" marR="101352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101352" marR="101352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101352" marR="101352"/>
                </a:tc>
                <a:extLst>
                  <a:ext uri="{0D108BD9-81ED-4DB2-BD59-A6C34878D82A}">
                    <a16:rowId xmlns:a16="http://schemas.microsoft.com/office/drawing/2014/main" val="1051166666"/>
                  </a:ext>
                </a:extLst>
              </a:tr>
              <a:tr h="714613">
                <a:tc>
                  <a:txBody>
                    <a:bodyPr/>
                    <a:lstStyle/>
                    <a:p>
                      <a:r>
                        <a:rPr lang="nl-NL" dirty="0"/>
                        <a:t>Maximum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value</a:t>
                      </a:r>
                      <a:endParaRPr lang="en-GB" dirty="0"/>
                    </a:p>
                  </a:txBody>
                  <a:tcPr marL="101352" marR="101352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101352" marR="101352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101352" marR="101352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101352" marR="101352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101352" marR="101352"/>
                </a:tc>
                <a:extLst>
                  <a:ext uri="{0D108BD9-81ED-4DB2-BD59-A6C34878D82A}">
                    <a16:rowId xmlns:a16="http://schemas.microsoft.com/office/drawing/2014/main" val="4249778926"/>
                  </a:ext>
                </a:extLst>
              </a:tr>
              <a:tr h="745564">
                <a:tc>
                  <a:txBody>
                    <a:bodyPr/>
                    <a:lstStyle/>
                    <a:p>
                      <a:r>
                        <a:rPr lang="nl-NL" dirty="0" err="1"/>
                        <a:t>Number</a:t>
                      </a:r>
                      <a:r>
                        <a:rPr lang="nl-NL" dirty="0"/>
                        <a:t> of </a:t>
                      </a:r>
                      <a:r>
                        <a:rPr lang="nl-NL" dirty="0" err="1"/>
                        <a:t>values</a:t>
                      </a:r>
                      <a:endParaRPr lang="en-GB" dirty="0"/>
                    </a:p>
                  </a:txBody>
                  <a:tcPr marL="101352" marR="101352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101352" marR="101352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101352" marR="101352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101352" marR="101352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101352" marR="101352"/>
                </a:tc>
                <a:extLst>
                  <a:ext uri="{0D108BD9-81ED-4DB2-BD59-A6C34878D82A}">
                    <a16:rowId xmlns:a16="http://schemas.microsoft.com/office/drawing/2014/main" val="2446072771"/>
                  </a:ext>
                </a:extLst>
              </a:tr>
            </a:tbl>
          </a:graphicData>
        </a:graphic>
      </p:graphicFrame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200151"/>
            <a:ext cx="8229600" cy="198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 err="1"/>
              <a:t>Fill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</a:t>
            </a:r>
            <a:r>
              <a:rPr lang="nl-NL" dirty="0" err="1"/>
              <a:t>table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review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difference</a:t>
            </a:r>
            <a:r>
              <a:rPr lang="nl-NL" dirty="0"/>
              <a:t> </a:t>
            </a:r>
            <a:r>
              <a:rPr lang="nl-NL" dirty="0" err="1"/>
              <a:t>between</a:t>
            </a:r>
            <a:r>
              <a:rPr lang="nl-NL" dirty="0"/>
              <a:t> datatypes </a:t>
            </a:r>
            <a:r>
              <a:rPr lang="nl-NL" dirty="0" err="1"/>
              <a:t>commonly</a:t>
            </a:r>
            <a:r>
              <a:rPr lang="nl-NL" dirty="0"/>
              <a:t> </a:t>
            </a:r>
            <a:r>
              <a:rPr lang="nl-NL" dirty="0" err="1"/>
              <a:t>used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manipulate</a:t>
            </a:r>
            <a:r>
              <a:rPr lang="nl-NL" dirty="0"/>
              <a:t> bits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600058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7ECF7-592F-77B4-2D37-816E5FE43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01141-5087-B9EC-8E21-00F4B1878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Exercise</a:t>
            </a:r>
            <a:r>
              <a:rPr lang="nl-NL" dirty="0"/>
              <a:t> 4 : </a:t>
            </a:r>
            <a:r>
              <a:rPr lang="nl-NL" dirty="0" err="1"/>
              <a:t>decoding</a:t>
            </a:r>
            <a:r>
              <a:rPr lang="nl-NL" dirty="0"/>
              <a:t> </a:t>
            </a:r>
            <a:endParaRPr lang="en-GB" dirty="0"/>
          </a:p>
        </p:txBody>
      </p:sp>
      <p:graphicFrame>
        <p:nvGraphicFramePr>
          <p:cNvPr id="5" name="Tijdelijke aanduiding voor inhoud 4">
            <a:extLst>
              <a:ext uri="{FF2B5EF4-FFF2-40B4-BE49-F238E27FC236}">
                <a16:creationId xmlns:a16="http://schemas.microsoft.com/office/drawing/2014/main" id="{C44474BB-FE33-04A2-8A28-1872F7717C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381908"/>
              </p:ext>
            </p:extLst>
          </p:nvPr>
        </p:nvGraphicFramePr>
        <p:xfrm>
          <a:off x="75059" y="2010873"/>
          <a:ext cx="8993881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3921">
                  <a:extLst>
                    <a:ext uri="{9D8B030D-6E8A-4147-A177-3AD203B41FA5}">
                      <a16:colId xmlns:a16="http://schemas.microsoft.com/office/drawing/2014/main" val="2066089866"/>
                    </a:ext>
                  </a:extLst>
                </a:gridCol>
                <a:gridCol w="1813922">
                  <a:extLst>
                    <a:ext uri="{9D8B030D-6E8A-4147-A177-3AD203B41FA5}">
                      <a16:colId xmlns:a16="http://schemas.microsoft.com/office/drawing/2014/main" val="3061861273"/>
                    </a:ext>
                  </a:extLst>
                </a:gridCol>
                <a:gridCol w="1829296">
                  <a:extLst>
                    <a:ext uri="{9D8B030D-6E8A-4147-A177-3AD203B41FA5}">
                      <a16:colId xmlns:a16="http://schemas.microsoft.com/office/drawing/2014/main" val="540151462"/>
                    </a:ext>
                  </a:extLst>
                </a:gridCol>
                <a:gridCol w="1798550">
                  <a:extLst>
                    <a:ext uri="{9D8B030D-6E8A-4147-A177-3AD203B41FA5}">
                      <a16:colId xmlns:a16="http://schemas.microsoft.com/office/drawing/2014/main" val="2684842364"/>
                    </a:ext>
                  </a:extLst>
                </a:gridCol>
                <a:gridCol w="1738192">
                  <a:extLst>
                    <a:ext uri="{9D8B030D-6E8A-4147-A177-3AD203B41FA5}">
                      <a16:colId xmlns:a16="http://schemas.microsoft.com/office/drawing/2014/main" val="2924643833"/>
                    </a:ext>
                  </a:extLst>
                </a:gridCol>
              </a:tblGrid>
              <a:tr h="664165">
                <a:tc>
                  <a:txBody>
                    <a:bodyPr/>
                    <a:lstStyle/>
                    <a:p>
                      <a:pPr algn="ctr"/>
                      <a:br>
                        <a:rPr lang="en-GB" sz="18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16-bit binary  message</a:t>
                      </a:r>
                      <a:br>
                        <a:rPr lang="en-GB" sz="1800" b="1" dirty="0">
                          <a:solidFill>
                            <a:schemeClr val="tx1"/>
                          </a:solidFill>
                        </a:rPr>
                      </a:b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101352" marR="101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nl-NL" sz="16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nl-NL" sz="1600" b="0" dirty="0">
                          <a:solidFill>
                            <a:schemeClr val="tx1"/>
                          </a:solidFill>
                        </a:rPr>
                        <a:t>0 1 1 0</a:t>
                      </a:r>
                      <a:br>
                        <a:rPr lang="nl-NL" sz="16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nl-NL" sz="1600" b="0" dirty="0">
                          <a:solidFill>
                            <a:schemeClr val="tx1"/>
                          </a:solidFill>
                        </a:rPr>
                        <a:t>(b15 b14 b13 b12)</a:t>
                      </a:r>
                    </a:p>
                  </a:txBody>
                  <a:tcPr marL="101352" marR="101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nl-NL" sz="16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nl-NL" sz="1600" b="0" dirty="0">
                          <a:solidFill>
                            <a:schemeClr val="tx1"/>
                          </a:solidFill>
                        </a:rPr>
                        <a:t>0 1 0 0</a:t>
                      </a:r>
                      <a:br>
                        <a:rPr lang="nl-NL" sz="16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nl-NL" sz="1600" b="0" dirty="0">
                          <a:solidFill>
                            <a:schemeClr val="tx1"/>
                          </a:solidFill>
                        </a:rPr>
                        <a:t>(b11 b10 b9 b8)</a:t>
                      </a:r>
                      <a:endParaRPr lang="en-GB" sz="1600" dirty="0"/>
                    </a:p>
                  </a:txBody>
                  <a:tcPr marL="101352" marR="101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nl-NL" sz="16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nl-NL" sz="1600" b="0" dirty="0">
                          <a:solidFill>
                            <a:schemeClr val="tx1"/>
                          </a:solidFill>
                        </a:rPr>
                        <a:t>1 0 0 1</a:t>
                      </a:r>
                      <a:br>
                        <a:rPr lang="nl-NL" sz="16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nl-NL" sz="1600" b="0" dirty="0">
                          <a:solidFill>
                            <a:schemeClr val="tx1"/>
                          </a:solidFill>
                        </a:rPr>
                        <a:t>(b7 b6 b5 b4)</a:t>
                      </a:r>
                      <a:endParaRPr lang="en-GB" sz="1600" dirty="0"/>
                    </a:p>
                  </a:txBody>
                  <a:tcPr marL="101352" marR="101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nl-NL" sz="16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nl-NL" sz="1600" b="0" dirty="0">
                          <a:solidFill>
                            <a:schemeClr val="tx1"/>
                          </a:solidFill>
                        </a:rPr>
                        <a:t>0 1 1 0</a:t>
                      </a:r>
                      <a:br>
                        <a:rPr lang="nl-NL" sz="16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nl-NL" sz="1600" b="0" dirty="0">
                          <a:solidFill>
                            <a:schemeClr val="tx1"/>
                          </a:solidFill>
                        </a:rPr>
                        <a:t>(b3 b2 b1 b0)</a:t>
                      </a:r>
                      <a:endParaRPr lang="en-GB" sz="1600" dirty="0"/>
                    </a:p>
                  </a:txBody>
                  <a:tcPr marL="101352" marR="101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1166666"/>
                  </a:ext>
                </a:extLst>
              </a:tr>
              <a:tr h="475612">
                <a:tc>
                  <a:txBody>
                    <a:bodyPr/>
                    <a:lstStyle/>
                    <a:p>
                      <a:pPr algn="ctr"/>
                      <a:br>
                        <a:rPr lang="en-GB" sz="1800" b="1" dirty="0"/>
                      </a:br>
                      <a:r>
                        <a:rPr lang="en-GB" sz="1800" b="1" dirty="0"/>
                        <a:t>4-digit decimal passcode</a:t>
                      </a:r>
                      <a:br>
                        <a:rPr lang="en-GB" sz="1800" b="1" dirty="0"/>
                      </a:br>
                      <a:endParaRPr lang="en-GB" sz="1800" b="1" dirty="0"/>
                    </a:p>
                  </a:txBody>
                  <a:tcPr marL="101352" marR="101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GB" sz="1600" dirty="0"/>
                      </a:br>
                      <a:r>
                        <a:rPr lang="en-GB" sz="1600" dirty="0"/>
                        <a:t>0-9</a:t>
                      </a:r>
                    </a:p>
                    <a:p>
                      <a:pPr algn="ctr"/>
                      <a:r>
                        <a:rPr lang="en-GB" sz="1600" dirty="0"/>
                        <a:t>(D1: 1</a:t>
                      </a:r>
                      <a:r>
                        <a:rPr lang="en-GB" sz="1600" baseline="30000" dirty="0"/>
                        <a:t>st</a:t>
                      </a:r>
                      <a:r>
                        <a:rPr lang="en-GB" sz="1600" dirty="0"/>
                        <a:t> digit)</a:t>
                      </a:r>
                    </a:p>
                  </a:txBody>
                  <a:tcPr marL="101352" marR="101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600" dirty="0"/>
                      </a:br>
                      <a:r>
                        <a:rPr lang="en-GB" sz="1600" dirty="0"/>
                        <a:t>0-9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(D2: 2</a:t>
                      </a:r>
                      <a:r>
                        <a:rPr lang="en-GB" sz="1600" baseline="30000" dirty="0"/>
                        <a:t>nd </a:t>
                      </a:r>
                      <a:r>
                        <a:rPr lang="en-GB" sz="1600" dirty="0"/>
                        <a:t>digit) </a:t>
                      </a:r>
                    </a:p>
                  </a:txBody>
                  <a:tcPr marL="101352" marR="101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GB" sz="1600" dirty="0"/>
                      </a:br>
                      <a:r>
                        <a:rPr lang="en-GB" sz="1600" dirty="0"/>
                        <a:t>0-9</a:t>
                      </a:r>
                    </a:p>
                    <a:p>
                      <a:pPr algn="ctr"/>
                      <a:r>
                        <a:rPr lang="en-GB" sz="1600" dirty="0"/>
                        <a:t>(D3: 3</a:t>
                      </a:r>
                      <a:r>
                        <a:rPr lang="en-GB" sz="1600" baseline="30000" dirty="0"/>
                        <a:t>rd</a:t>
                      </a:r>
                      <a:r>
                        <a:rPr lang="en-GB" sz="1600" dirty="0"/>
                        <a:t> digit)</a:t>
                      </a:r>
                    </a:p>
                  </a:txBody>
                  <a:tcPr marL="101352" marR="101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GB" sz="1600" dirty="0"/>
                      </a:br>
                      <a:r>
                        <a:rPr lang="en-GB" sz="1600" dirty="0"/>
                        <a:t>0-9</a:t>
                      </a:r>
                    </a:p>
                    <a:p>
                      <a:pPr algn="ctr"/>
                      <a:r>
                        <a:rPr lang="en-GB" sz="1600" dirty="0"/>
                        <a:t>(D4: 4</a:t>
                      </a:r>
                      <a:r>
                        <a:rPr lang="en-GB" sz="1600" baseline="30000" dirty="0"/>
                        <a:t>th</a:t>
                      </a:r>
                      <a:r>
                        <a:rPr lang="en-GB" sz="1600" dirty="0"/>
                        <a:t> digit)</a:t>
                      </a:r>
                    </a:p>
                  </a:txBody>
                  <a:tcPr marL="101352" marR="101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2579135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F288995-7BBC-9FA1-302A-B1389D9F2C2C}"/>
              </a:ext>
            </a:extLst>
          </p:cNvPr>
          <p:cNvSpPr txBox="1">
            <a:spLocks/>
          </p:cNvSpPr>
          <p:nvPr/>
        </p:nvSpPr>
        <p:spPr>
          <a:xfrm>
            <a:off x="457200" y="1200151"/>
            <a:ext cx="8229600" cy="1304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600" dirty="0"/>
              <a:t>The </a:t>
            </a:r>
            <a:r>
              <a:rPr lang="nl-NL" sz="1600" dirty="0" err="1"/>
              <a:t>secret</a:t>
            </a:r>
            <a:r>
              <a:rPr lang="nl-NL" sz="1600" dirty="0"/>
              <a:t> services have </a:t>
            </a:r>
            <a:r>
              <a:rPr lang="nl-NL" sz="1600" dirty="0" err="1"/>
              <a:t>intercepted</a:t>
            </a:r>
            <a:r>
              <a:rPr lang="nl-NL" sz="1600" dirty="0"/>
              <a:t> a 16-bit </a:t>
            </a:r>
            <a:r>
              <a:rPr lang="nl-NL" sz="1600" dirty="0" err="1"/>
              <a:t>binary</a:t>
            </a:r>
            <a:r>
              <a:rPr lang="nl-NL" sz="1600" dirty="0"/>
              <a:t> </a:t>
            </a:r>
            <a:r>
              <a:rPr lang="nl-NL" sz="1600" dirty="0" err="1"/>
              <a:t>message</a:t>
            </a:r>
            <a:r>
              <a:rPr lang="nl-NL" sz="1600" dirty="0"/>
              <a:t> </a:t>
            </a:r>
            <a:r>
              <a:rPr lang="nl-NL" sz="1600" dirty="0" err="1"/>
              <a:t>corresponding</a:t>
            </a:r>
            <a:r>
              <a:rPr lang="nl-NL" sz="1600" dirty="0"/>
              <a:t> </a:t>
            </a:r>
            <a:r>
              <a:rPr lang="nl-NL" sz="1600" dirty="0" err="1"/>
              <a:t>to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4-digit passcode of a safe. </a:t>
            </a:r>
            <a:r>
              <a:rPr lang="nl-NL" sz="1600" dirty="0" err="1"/>
              <a:t>Each</a:t>
            </a:r>
            <a:r>
              <a:rPr lang="nl-NL" sz="1600" dirty="0"/>
              <a:t> </a:t>
            </a:r>
            <a:r>
              <a:rPr lang="nl-NL" sz="1600" dirty="0" err="1"/>
              <a:t>nibble</a:t>
            </a:r>
            <a:r>
              <a:rPr lang="nl-NL" sz="1600" dirty="0"/>
              <a:t> </a:t>
            </a:r>
            <a:r>
              <a:rPr lang="nl-NL" sz="1600" dirty="0" err="1"/>
              <a:t>represents</a:t>
            </a:r>
            <a:r>
              <a:rPr lang="nl-NL" sz="1600" dirty="0"/>
              <a:t> </a:t>
            </a:r>
            <a:r>
              <a:rPr lang="nl-NL" sz="1600" dirty="0" err="1"/>
              <a:t>one</a:t>
            </a:r>
            <a:r>
              <a:rPr lang="nl-NL" sz="1600" dirty="0"/>
              <a:t> </a:t>
            </a:r>
            <a:r>
              <a:rPr lang="nl-NL" sz="1600" dirty="0" err="1"/>
              <a:t>decimal</a:t>
            </a:r>
            <a:r>
              <a:rPr lang="nl-NL" sz="1600" dirty="0"/>
              <a:t> digit (from 0 </a:t>
            </a:r>
            <a:r>
              <a:rPr lang="nl-NL" sz="1600" dirty="0" err="1"/>
              <a:t>to</a:t>
            </a:r>
            <a:r>
              <a:rPr lang="nl-NL" sz="1600" dirty="0"/>
              <a:t> 9) of </a:t>
            </a:r>
            <a:r>
              <a:rPr lang="nl-NL" sz="1600" dirty="0" err="1"/>
              <a:t>the</a:t>
            </a:r>
            <a:r>
              <a:rPr lang="nl-NL" sz="1600" dirty="0"/>
              <a:t> passcode:</a:t>
            </a:r>
          </a:p>
        </p:txBody>
      </p:sp>
    </p:spTree>
    <p:extLst>
      <p:ext uri="{BB962C8B-B14F-4D97-AF65-F5344CB8AC3E}">
        <p14:creationId xmlns:p14="http://schemas.microsoft.com/office/powerpoint/2010/main" val="2750466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DD4C0-CFDB-A610-B8D9-E92547807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F90A1-3783-30A2-9594-69BCBEB50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Exercise</a:t>
            </a:r>
            <a:r>
              <a:rPr lang="nl-NL" dirty="0"/>
              <a:t> 4 : </a:t>
            </a:r>
            <a:r>
              <a:rPr lang="nl-NL" dirty="0" err="1"/>
              <a:t>decoding</a:t>
            </a:r>
            <a:r>
              <a:rPr lang="nl-NL" dirty="0"/>
              <a:t> 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57EBEDA-F6E1-5901-CD37-F3184BB4ED26}"/>
              </a:ext>
            </a:extLst>
          </p:cNvPr>
          <p:cNvSpPr txBox="1">
            <a:spLocks/>
          </p:cNvSpPr>
          <p:nvPr/>
        </p:nvSpPr>
        <p:spPr>
          <a:xfrm>
            <a:off x="457200" y="120015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000" dirty="0" err="1"/>
              <a:t>Implement</a:t>
            </a:r>
            <a:r>
              <a:rPr lang="nl-NL" sz="2000" dirty="0"/>
              <a:t> a </a:t>
            </a:r>
            <a:r>
              <a:rPr lang="nl-NL" sz="2000" dirty="0" err="1"/>
              <a:t>function</a:t>
            </a:r>
            <a:r>
              <a:rPr lang="nl-NL" sz="2000" dirty="0"/>
              <a:t>/</a:t>
            </a:r>
            <a:r>
              <a:rPr lang="nl-NL" sz="2000" dirty="0" err="1"/>
              <a:t>algorithm</a:t>
            </a:r>
            <a:r>
              <a:rPr lang="nl-NL" sz="2000" dirty="0"/>
              <a:t> </a:t>
            </a:r>
            <a:r>
              <a:rPr lang="nl-NL" sz="2000" dirty="0" err="1"/>
              <a:t>to</a:t>
            </a:r>
            <a:r>
              <a:rPr lang="nl-NL" sz="2000" dirty="0"/>
              <a:t> </a:t>
            </a:r>
            <a:r>
              <a:rPr lang="nl-NL" sz="2000" dirty="0" err="1"/>
              <a:t>decode</a:t>
            </a:r>
            <a:r>
              <a:rPr lang="nl-NL" sz="2000" dirty="0"/>
              <a:t> </a:t>
            </a:r>
            <a:r>
              <a:rPr lang="nl-NL" sz="2000" dirty="0" err="1"/>
              <a:t>the</a:t>
            </a:r>
            <a:r>
              <a:rPr lang="nl-NL" sz="2000" dirty="0"/>
              <a:t> 16-bit </a:t>
            </a:r>
            <a:r>
              <a:rPr lang="nl-NL" sz="2000" dirty="0" err="1"/>
              <a:t>message</a:t>
            </a:r>
            <a:r>
              <a:rPr lang="nl-NL" sz="2000" dirty="0"/>
              <a:t> </a:t>
            </a:r>
            <a:r>
              <a:rPr lang="nl-NL" sz="2000" dirty="0" err="1"/>
              <a:t>into</a:t>
            </a:r>
            <a:r>
              <a:rPr lang="nl-NL" sz="2000" dirty="0"/>
              <a:t> </a:t>
            </a:r>
            <a:r>
              <a:rPr lang="nl-NL" sz="2000" dirty="0" err="1"/>
              <a:t>an</a:t>
            </a:r>
            <a:r>
              <a:rPr lang="nl-NL" sz="2000" dirty="0"/>
              <a:t> array </a:t>
            </a:r>
            <a:r>
              <a:rPr lang="nl-NL" sz="2000" dirty="0" err="1"/>
              <a:t>array_passcode</a:t>
            </a:r>
            <a:r>
              <a:rPr lang="nl-NL" sz="2000" dirty="0"/>
              <a:t> </a:t>
            </a:r>
            <a:r>
              <a:rPr lang="nl-NL" sz="2000" dirty="0" err="1"/>
              <a:t>containing</a:t>
            </a:r>
            <a:r>
              <a:rPr lang="nl-NL" sz="2000" dirty="0"/>
              <a:t> </a:t>
            </a:r>
            <a:r>
              <a:rPr lang="nl-NL" sz="2000" dirty="0" err="1"/>
              <a:t>the</a:t>
            </a:r>
            <a:r>
              <a:rPr lang="nl-NL" sz="2000" dirty="0"/>
              <a:t> 4 </a:t>
            </a:r>
            <a:r>
              <a:rPr lang="nl-NL" sz="2000" dirty="0" err="1"/>
              <a:t>digits</a:t>
            </a:r>
            <a:r>
              <a:rPr lang="nl-NL" sz="2000" dirty="0"/>
              <a:t> of </a:t>
            </a:r>
            <a:r>
              <a:rPr lang="nl-NL" sz="2000" dirty="0" err="1"/>
              <a:t>the</a:t>
            </a:r>
            <a:r>
              <a:rPr lang="nl-NL" sz="2000" dirty="0"/>
              <a:t> passcode. </a:t>
            </a:r>
          </a:p>
        </p:txBody>
      </p:sp>
      <p:graphicFrame>
        <p:nvGraphicFramePr>
          <p:cNvPr id="11" name="Tabel 10">
            <a:extLst>
              <a:ext uri="{FF2B5EF4-FFF2-40B4-BE49-F238E27FC236}">
                <a16:creationId xmlns:a16="http://schemas.microsoft.com/office/drawing/2014/main" id="{4C85E17F-AD16-E578-D869-4E2D82B94C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242836"/>
              </p:ext>
            </p:extLst>
          </p:nvPr>
        </p:nvGraphicFramePr>
        <p:xfrm>
          <a:off x="307075" y="1992630"/>
          <a:ext cx="8645857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5857">
                  <a:extLst>
                    <a:ext uri="{9D8B030D-6E8A-4147-A177-3AD203B41FA5}">
                      <a16:colId xmlns:a16="http://schemas.microsoft.com/office/drawing/2014/main" val="3764832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dirty="0"/>
                        <a:t>// R</a:t>
                      </a:r>
                      <a:r>
                        <a:rPr lang="en-US" sz="1600" dirty="0" err="1"/>
                        <a:t>eturns</a:t>
                      </a:r>
                      <a:r>
                        <a:rPr lang="en-US" sz="1600" dirty="0"/>
                        <a:t> 0 on success or -1 if an error occurs</a:t>
                      </a:r>
                      <a:br>
                        <a:rPr lang="nl-NL" sz="1600" dirty="0"/>
                      </a:br>
                      <a:r>
                        <a:rPr lang="nl-NL" sz="1600" dirty="0"/>
                        <a:t>int </a:t>
                      </a:r>
                      <a:r>
                        <a:rPr lang="nl-NL" sz="1600" dirty="0" err="1"/>
                        <a:t>decode_message</a:t>
                      </a:r>
                      <a:r>
                        <a:rPr lang="nl-NL" sz="1600" dirty="0"/>
                        <a:t>(uint16_t </a:t>
                      </a:r>
                      <a:r>
                        <a:rPr lang="nl-NL" sz="1600" dirty="0" err="1"/>
                        <a:t>binary_message</a:t>
                      </a:r>
                      <a:r>
                        <a:rPr lang="nl-NL" sz="1600" baseline="0" dirty="0"/>
                        <a:t>, int* </a:t>
                      </a:r>
                      <a:r>
                        <a:rPr lang="nl-NL" sz="1600" baseline="0" dirty="0" err="1"/>
                        <a:t>array_passcode</a:t>
                      </a:r>
                      <a:r>
                        <a:rPr lang="nl-NL" sz="1600" baseline="0" dirty="0"/>
                        <a:t>, </a:t>
                      </a:r>
                      <a:r>
                        <a:rPr lang="nl-NL" sz="1600" baseline="0" dirty="0" err="1"/>
                        <a:t>size_t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number_of_digits</a:t>
                      </a:r>
                      <a:r>
                        <a:rPr lang="nl-NL" sz="1600" baseline="0" dirty="0"/>
                        <a:t>)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499575"/>
                  </a:ext>
                </a:extLst>
              </a:tr>
            </a:tbl>
          </a:graphicData>
        </a:graphic>
      </p:graphicFrame>
      <p:graphicFrame>
        <p:nvGraphicFramePr>
          <p:cNvPr id="15" name="Tabel 14">
            <a:extLst>
              <a:ext uri="{FF2B5EF4-FFF2-40B4-BE49-F238E27FC236}">
                <a16:creationId xmlns:a16="http://schemas.microsoft.com/office/drawing/2014/main" id="{8D464F7D-C411-94F0-5694-81A8922FD1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01098"/>
              </p:ext>
            </p:extLst>
          </p:nvPr>
        </p:nvGraphicFramePr>
        <p:xfrm>
          <a:off x="309350" y="2739390"/>
          <a:ext cx="864585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1464">
                  <a:extLst>
                    <a:ext uri="{9D8B030D-6E8A-4147-A177-3AD203B41FA5}">
                      <a16:colId xmlns:a16="http://schemas.microsoft.com/office/drawing/2014/main" val="3522185949"/>
                    </a:ext>
                  </a:extLst>
                </a:gridCol>
                <a:gridCol w="2161464">
                  <a:extLst>
                    <a:ext uri="{9D8B030D-6E8A-4147-A177-3AD203B41FA5}">
                      <a16:colId xmlns:a16="http://schemas.microsoft.com/office/drawing/2014/main" val="2848648329"/>
                    </a:ext>
                  </a:extLst>
                </a:gridCol>
                <a:gridCol w="2161464">
                  <a:extLst>
                    <a:ext uri="{9D8B030D-6E8A-4147-A177-3AD203B41FA5}">
                      <a16:colId xmlns:a16="http://schemas.microsoft.com/office/drawing/2014/main" val="2155926009"/>
                    </a:ext>
                  </a:extLst>
                </a:gridCol>
                <a:gridCol w="2161464">
                  <a:extLst>
                    <a:ext uri="{9D8B030D-6E8A-4147-A177-3AD203B41FA5}">
                      <a16:colId xmlns:a16="http://schemas.microsoft.com/office/drawing/2014/main" val="2043103541"/>
                    </a:ext>
                  </a:extLst>
                </a:gridCol>
              </a:tblGrid>
              <a:tr h="458655">
                <a:tc>
                  <a:txBody>
                    <a:bodyPr/>
                    <a:lstStyle/>
                    <a:p>
                      <a:r>
                        <a:rPr lang="nl-NL" sz="1400" b="0" dirty="0" err="1">
                          <a:solidFill>
                            <a:schemeClr val="tx1"/>
                          </a:solidFill>
                        </a:rPr>
                        <a:t>array_passcode</a:t>
                      </a:r>
                      <a:r>
                        <a:rPr lang="nl-NL" sz="1400" b="0" dirty="0">
                          <a:solidFill>
                            <a:schemeClr val="tx1"/>
                          </a:solidFill>
                        </a:rPr>
                        <a:t>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b="0" dirty="0" err="1">
                          <a:solidFill>
                            <a:schemeClr val="tx1"/>
                          </a:solidFill>
                        </a:rPr>
                        <a:t>array_passcode</a:t>
                      </a:r>
                      <a:r>
                        <a:rPr lang="nl-NL" sz="1400" b="0" dirty="0">
                          <a:solidFill>
                            <a:schemeClr val="tx1"/>
                          </a:solidFill>
                        </a:rPr>
                        <a:t>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b="0" dirty="0" err="1">
                          <a:solidFill>
                            <a:schemeClr val="tx1"/>
                          </a:solidFill>
                        </a:rPr>
                        <a:t>array_passcode</a:t>
                      </a:r>
                      <a:r>
                        <a:rPr lang="nl-NL" sz="1400" b="0" dirty="0">
                          <a:solidFill>
                            <a:schemeClr val="tx1"/>
                          </a:solidFill>
                        </a:rPr>
                        <a:t>[2]</a:t>
                      </a:r>
                    </a:p>
                    <a:p>
                      <a:endParaRPr lang="nl-NL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b="0" dirty="0" err="1">
                          <a:solidFill>
                            <a:schemeClr val="tx1"/>
                          </a:solidFill>
                        </a:rPr>
                        <a:t>Array_passcode</a:t>
                      </a:r>
                      <a:r>
                        <a:rPr lang="nl-NL" sz="1400" b="0" dirty="0">
                          <a:solidFill>
                            <a:schemeClr val="tx1"/>
                          </a:solidFill>
                        </a:rPr>
                        <a:t>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67001"/>
                  </a:ext>
                </a:extLst>
              </a:tr>
              <a:tr h="458655">
                <a:tc>
                  <a:txBody>
                    <a:bodyPr/>
                    <a:lstStyle/>
                    <a:p>
                      <a:r>
                        <a:rPr lang="en-GB" sz="1400" dirty="0"/>
                        <a:t>1</a:t>
                      </a:r>
                      <a:r>
                        <a:rPr lang="en-GB" sz="1400" baseline="30000" dirty="0"/>
                        <a:t>st</a:t>
                      </a:r>
                      <a:r>
                        <a:rPr lang="en-GB" sz="1400" dirty="0"/>
                        <a:t> decimal digit (D1)</a:t>
                      </a:r>
                      <a:endParaRPr lang="nl-NL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2</a:t>
                      </a:r>
                      <a:r>
                        <a:rPr lang="en-GB" sz="1400" baseline="30000" dirty="0"/>
                        <a:t>nd</a:t>
                      </a:r>
                      <a:r>
                        <a:rPr lang="en-GB" sz="1400" dirty="0"/>
                        <a:t> decimal digit (D2)</a:t>
                      </a:r>
                      <a:endParaRPr lang="nl-NL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3</a:t>
                      </a:r>
                      <a:r>
                        <a:rPr lang="en-GB" sz="1400" baseline="30000" dirty="0"/>
                        <a:t>rd</a:t>
                      </a:r>
                      <a:r>
                        <a:rPr lang="en-GB" sz="1400" dirty="0"/>
                        <a:t> decimal digit (D3)</a:t>
                      </a:r>
                    </a:p>
                    <a:p>
                      <a:endParaRPr lang="nl-NL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4</a:t>
                      </a:r>
                      <a:r>
                        <a:rPr lang="en-GB" sz="1400" baseline="30000" dirty="0"/>
                        <a:t>th</a:t>
                      </a:r>
                      <a:r>
                        <a:rPr lang="en-GB" sz="1400" dirty="0"/>
                        <a:t> decimal digit (D4)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979070"/>
                  </a:ext>
                </a:extLst>
              </a:tr>
            </a:tbl>
          </a:graphicData>
        </a:graphic>
      </p:graphicFrame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BD5533F-9249-BE83-443C-1A66A7EE8154}"/>
              </a:ext>
            </a:extLst>
          </p:cNvPr>
          <p:cNvSpPr txBox="1">
            <a:spLocks/>
          </p:cNvSpPr>
          <p:nvPr/>
        </p:nvSpPr>
        <p:spPr>
          <a:xfrm>
            <a:off x="459475" y="394335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000" dirty="0" err="1"/>
              <a:t>Implement</a:t>
            </a:r>
            <a:r>
              <a:rPr lang="nl-NL" sz="2000" dirty="0"/>
              <a:t> unit tests </a:t>
            </a:r>
            <a:r>
              <a:rPr lang="nl-NL" sz="2000" dirty="0" err="1"/>
              <a:t>to</a:t>
            </a:r>
            <a:r>
              <a:rPr lang="nl-NL" sz="2000" dirty="0"/>
              <a:t> </a:t>
            </a:r>
            <a:r>
              <a:rPr lang="nl-NL" sz="2000" dirty="0" err="1"/>
              <a:t>verify</a:t>
            </a:r>
            <a:r>
              <a:rPr lang="nl-NL" sz="2000" dirty="0"/>
              <a:t> </a:t>
            </a:r>
            <a:r>
              <a:rPr lang="nl-NL" sz="2000" dirty="0" err="1"/>
              <a:t>the</a:t>
            </a:r>
            <a:r>
              <a:rPr lang="nl-NL" sz="2000" dirty="0"/>
              <a:t> </a:t>
            </a:r>
            <a:r>
              <a:rPr lang="nl-NL" sz="2000" dirty="0" err="1"/>
              <a:t>correctness</a:t>
            </a:r>
            <a:r>
              <a:rPr lang="nl-NL" sz="2000" dirty="0"/>
              <a:t> of </a:t>
            </a:r>
            <a:r>
              <a:rPr lang="nl-NL" sz="2000" dirty="0" err="1"/>
              <a:t>your</a:t>
            </a:r>
            <a:r>
              <a:rPr lang="nl-NL" sz="2000" dirty="0"/>
              <a:t> </a:t>
            </a:r>
            <a:r>
              <a:rPr lang="nl-NL" sz="2000" dirty="0" err="1"/>
              <a:t>implementation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1218746992"/>
      </p:ext>
    </p:extLst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PPT_Fontys_NL_universeel</Template>
  <TotalTime>0</TotalTime>
  <Words>1474</Words>
  <Application>Microsoft Office PowerPoint</Application>
  <PresentationFormat>Diavoorstelling (16:9)</PresentationFormat>
  <Paragraphs>410</Paragraphs>
  <Slides>22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27" baseType="lpstr">
      <vt:lpstr>Arial</vt:lpstr>
      <vt:lpstr>Arial Narrow</vt:lpstr>
      <vt:lpstr>Calibri</vt:lpstr>
      <vt:lpstr>Consolas</vt:lpstr>
      <vt:lpstr>Aangepast ontwerp</vt:lpstr>
      <vt:lpstr>Programming in C</vt:lpstr>
      <vt:lpstr>Week 8</vt:lpstr>
      <vt:lpstr>Numeral systems</vt:lpstr>
      <vt:lpstr>Numeral systems</vt:lpstr>
      <vt:lpstr>Numeral systems</vt:lpstr>
      <vt:lpstr>Data units (in CPU)</vt:lpstr>
      <vt:lpstr>Data types (in C)</vt:lpstr>
      <vt:lpstr>Data types (in C)</vt:lpstr>
      <vt:lpstr>Data types (in C)</vt:lpstr>
      <vt:lpstr>Data types (in C)</vt:lpstr>
      <vt:lpstr>Data types (in C)</vt:lpstr>
      <vt:lpstr>Data types (in C)</vt:lpstr>
      <vt:lpstr>Bitwise operators</vt:lpstr>
      <vt:lpstr>Bitwise operators</vt:lpstr>
      <vt:lpstr>Bitwise operators</vt:lpstr>
      <vt:lpstr>Bitwise operators</vt:lpstr>
      <vt:lpstr>Exercise 1-a : bitwise operators</vt:lpstr>
      <vt:lpstr>Exercise 1-b : bitwise operators</vt:lpstr>
      <vt:lpstr>Exercise 2 : bitwise operators</vt:lpstr>
      <vt:lpstr>Exercise 3 : datatypes </vt:lpstr>
      <vt:lpstr>Exercise 4 : decoding </vt:lpstr>
      <vt:lpstr>Exercise 4 : decoding </vt:lpstr>
    </vt:vector>
  </TitlesOfParts>
  <Company>Fontys Hogescholen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Zhao,Qin Q.</dc:creator>
  <cp:lastModifiedBy>Guayrin,Brice B.P.B.J.P.</cp:lastModifiedBy>
  <cp:revision>365</cp:revision>
  <cp:lastPrinted>2014-08-19T14:33:34Z</cp:lastPrinted>
  <dcterms:created xsi:type="dcterms:W3CDTF">2019-11-16T10:39:10Z</dcterms:created>
  <dcterms:modified xsi:type="dcterms:W3CDTF">2025-04-06T18:50:31Z</dcterms:modified>
</cp:coreProperties>
</file>