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1"/>
  </p:sldMasterIdLst>
  <p:notesMasterIdLst>
    <p:notesMasterId r:id="rId19"/>
  </p:notesMasterIdLst>
  <p:handoutMasterIdLst>
    <p:handoutMasterId r:id="rId20"/>
  </p:handoutMasterIdLst>
  <p:sldIdLst>
    <p:sldId id="295" r:id="rId2"/>
    <p:sldId id="296" r:id="rId3"/>
    <p:sldId id="335" r:id="rId4"/>
    <p:sldId id="343" r:id="rId5"/>
    <p:sldId id="314" r:id="rId6"/>
    <p:sldId id="327" r:id="rId7"/>
    <p:sldId id="355" r:id="rId8"/>
    <p:sldId id="326" r:id="rId9"/>
    <p:sldId id="328" r:id="rId10"/>
    <p:sldId id="354" r:id="rId11"/>
    <p:sldId id="351" r:id="rId12"/>
    <p:sldId id="344" r:id="rId13"/>
    <p:sldId id="347" r:id="rId14"/>
    <p:sldId id="342" r:id="rId15"/>
    <p:sldId id="334" r:id="rId16"/>
    <p:sldId id="349" r:id="rId17"/>
    <p:sldId id="350" r:id="rId18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95"/>
            <p14:sldId id="296"/>
            <p14:sldId id="335"/>
            <p14:sldId id="343"/>
            <p14:sldId id="314"/>
            <p14:sldId id="327"/>
            <p14:sldId id="355"/>
            <p14:sldId id="326"/>
            <p14:sldId id="328"/>
            <p14:sldId id="354"/>
            <p14:sldId id="351"/>
            <p14:sldId id="344"/>
            <p14:sldId id="347"/>
            <p14:sldId id="342"/>
            <p14:sldId id="334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ayrin,Brice B.P.B.J.P." initials="GB" lastIdx="2" clrIdx="0">
    <p:extLst>
      <p:ext uri="{19B8F6BF-5375-455C-9EA6-DF929625EA0E}">
        <p15:presenceInfo xmlns:p15="http://schemas.microsoft.com/office/powerpoint/2012/main" userId="S-1-5-21-11087255-1466054374-1897138802-2316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79180" autoAdjust="0"/>
  </p:normalViewPr>
  <p:slideViewPr>
    <p:cSldViewPr snapToGrid="0" snapToObjects="1">
      <p:cViewPr varScale="1">
        <p:scale>
          <a:sx n="147" d="100"/>
          <a:sy n="147" d="100"/>
        </p:scale>
        <p:origin x="54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17-3-2025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47B21-E721-E94E-8C0A-F0532555091A}" type="datetimeFigureOut">
              <a:rPr lang="nl-NL" smtClean="0"/>
              <a:t>17-3-2025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BE2E-621C-5C4E-A155-8FB9D216AC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360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/>
              <a:t>Titel </a:t>
            </a:r>
            <a:r>
              <a:rPr lang="nl-NL" dirty="0" err="1"/>
              <a:t>volgblad</a:t>
            </a:r>
            <a:r>
              <a:rPr lang="nl-NL" dirty="0"/>
              <a:t> </a:t>
            </a:r>
            <a:r>
              <a:rPr lang="nl-NL" dirty="0" err="1"/>
              <a:t>Arial</a:t>
            </a:r>
            <a:r>
              <a:rPr lang="nl-NL" dirty="0"/>
              <a:t> 28pt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4ED2B493-C1EE-714C-B8A9-F38F4D8CE6E7}" type="datetimeFigureOut">
              <a:rPr lang="nl-NL" smtClean="0"/>
              <a:t>17-3-2025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F3BC6476-EA18-C04A-BD06-B622CA55CE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40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48047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blad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29"/>
            <a:ext cx="9134075" cy="513943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92468" y="4630341"/>
            <a:ext cx="636611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89" y="4641986"/>
            <a:ext cx="82979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400775"/>
            <a:ext cx="7383518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221509"/>
            <a:ext cx="7383518" cy="2192807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" y="2029"/>
            <a:ext cx="9134075" cy="5139440"/>
          </a:xfrm>
          <a:prstGeom prst="rect">
            <a:avLst/>
          </a:prstGeom>
        </p:spPr>
      </p:pic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676400" y="4630341"/>
            <a:ext cx="6182182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46187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676400" y="1204346"/>
            <a:ext cx="7199586" cy="857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676400" y="2107096"/>
            <a:ext cx="7199586" cy="2447865"/>
          </a:xfrm>
        </p:spPr>
        <p:txBody>
          <a:bodyPr/>
          <a:lstStyle>
            <a:lvl1pPr algn="r">
              <a:defRPr sz="2400">
                <a:latin typeface="Arial"/>
                <a:cs typeface="Arial"/>
              </a:defRPr>
            </a:lvl1pPr>
            <a:lvl2pPr algn="r">
              <a:defRPr sz="2000"/>
            </a:lvl2pPr>
          </a:lstStyle>
          <a:p>
            <a:pPr lvl="0"/>
            <a:r>
              <a:rPr lang="nl-NL" dirty="0"/>
              <a:t>Klik om de tekststijl van het sjabloon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3737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2030"/>
            <a:ext cx="9134076" cy="513944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31" r:id="rId5"/>
    <p:sldLayoutId id="2147483833" r:id="rId6"/>
    <p:sldLayoutId id="2147483832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fhict.instructure.com/courses/12695/modules/items/859662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49868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Week 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Pointers </a:t>
            </a:r>
            <a:r>
              <a:rPr lang="nl-NL" dirty="0" err="1"/>
              <a:t>and</a:t>
            </a:r>
            <a:r>
              <a:rPr lang="nl-NL" dirty="0"/>
              <a:t> Arrays</a:t>
            </a:r>
          </a:p>
        </p:txBody>
      </p:sp>
    </p:spTree>
    <p:extLst>
      <p:ext uri="{BB962C8B-B14F-4D97-AF65-F5344CB8AC3E}">
        <p14:creationId xmlns:p14="http://schemas.microsoft.com/office/powerpoint/2010/main" val="40820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- Recap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953" y="1603049"/>
            <a:ext cx="442912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9734" y="2416296"/>
            <a:ext cx="43468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c;</a:t>
            </a:r>
          </a:p>
          <a:p>
            <a:r>
              <a:rPr lang="en-US" dirty="0" err="1"/>
              <a:t>int</a:t>
            </a:r>
            <a:r>
              <a:rPr lang="en-US" dirty="0"/>
              <a:t> *p;        </a:t>
            </a:r>
            <a:r>
              <a:rPr lang="en-US" dirty="0">
                <a:solidFill>
                  <a:schemeClr val="tx2"/>
                </a:solidFill>
              </a:rPr>
              <a:t>/* declare a pointer */</a:t>
            </a:r>
          </a:p>
          <a:p>
            <a:r>
              <a:rPr lang="en-US" dirty="0"/>
              <a:t>p = &amp;c;       </a:t>
            </a:r>
            <a:r>
              <a:rPr lang="en-US" dirty="0">
                <a:solidFill>
                  <a:schemeClr val="tx2"/>
                </a:solidFill>
              </a:rPr>
              <a:t>/* assign the address of c to p */</a:t>
            </a:r>
          </a:p>
          <a:p>
            <a:r>
              <a:rPr lang="en-US" dirty="0"/>
              <a:t>*p = 5;        </a:t>
            </a:r>
            <a:r>
              <a:rPr lang="en-US" dirty="0">
                <a:solidFill>
                  <a:schemeClr val="tx2"/>
                </a:solidFill>
              </a:rPr>
              <a:t>/* dereferencing the pointer p */</a:t>
            </a:r>
          </a:p>
        </p:txBody>
      </p:sp>
    </p:spTree>
    <p:extLst>
      <p:ext uri="{BB962C8B-B14F-4D97-AF65-F5344CB8AC3E}">
        <p14:creationId xmlns:p14="http://schemas.microsoft.com/office/powerpoint/2010/main" val="54446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challenge (self-study)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Download starting code in git (Workshops/Week5) : </a:t>
            </a:r>
            <a:br>
              <a:rPr lang="en-US" dirty="0"/>
            </a:br>
            <a:r>
              <a:rPr lang="en-GB" dirty="0">
                <a:solidFill>
                  <a:srgbClr val="0070C0"/>
                </a:solidFill>
              </a:rPr>
              <a:t>debuggingChallenge.zip</a:t>
            </a:r>
            <a:r>
              <a:rPr lang="en-GB" dirty="0">
                <a:hlinkClick r:id="rId2"/>
              </a:rPr>
              <a:t> </a:t>
            </a:r>
            <a:br>
              <a:rPr lang="en-GB" dirty="0"/>
            </a:br>
            <a:endParaRPr lang="en-US" dirty="0"/>
          </a:p>
          <a:p>
            <a:r>
              <a:rPr lang="en-US" dirty="0"/>
              <a:t>Perform the challenge as described in the starting code. The challenge will help you to practice pointers</a:t>
            </a:r>
          </a:p>
          <a:p>
            <a:endParaRPr lang="en-US" dirty="0"/>
          </a:p>
          <a:p>
            <a:r>
              <a:rPr lang="en-US" dirty="0"/>
              <a:t>Will you be able to solve all complier errors and bugs in the starting code</a:t>
            </a:r>
            <a:r>
              <a:rPr lang="nl-NL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70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Pointers </a:t>
            </a:r>
            <a:r>
              <a:rPr lang="nl-NL" dirty="0" err="1"/>
              <a:t>and</a:t>
            </a:r>
            <a:r>
              <a:rPr lang="nl-NL" dirty="0"/>
              <a:t> Arrays - Basics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pPr marL="914400" lvl="2" indent="0">
              <a:buNone/>
            </a:pP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7915" y="2972537"/>
            <a:ext cx="1226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*pa;</a:t>
            </a:r>
          </a:p>
          <a:p>
            <a:r>
              <a:rPr lang="en-US" dirty="0"/>
              <a:t>pa = &amp;a[0];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50" y="1682144"/>
            <a:ext cx="3543300" cy="523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7915" y="1660861"/>
            <a:ext cx="10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a[10];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775" y="2637442"/>
            <a:ext cx="38290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Pointers </a:t>
            </a:r>
            <a:r>
              <a:rPr lang="nl-NL" dirty="0" err="1"/>
              <a:t>and</a:t>
            </a:r>
            <a:r>
              <a:rPr lang="nl-NL" dirty="0"/>
              <a:t> Arrays – Basics</a:t>
            </a:r>
            <a:endParaRPr lang="en-GB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201A9D7-0180-18B0-4F17-5C1BDF6A9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600" dirty="0" err="1"/>
              <a:t>Execute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analyse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following</a:t>
            </a:r>
            <a:r>
              <a:rPr lang="nl-NL" sz="1600" dirty="0"/>
              <a:t> code:</a:t>
            </a:r>
          </a:p>
          <a:p>
            <a:pPr lvl="1"/>
            <a:r>
              <a:rPr lang="nl-NL" sz="1400" dirty="0" err="1"/>
              <a:t>What</a:t>
            </a:r>
            <a:r>
              <a:rPr lang="nl-NL" sz="1400" dirty="0"/>
              <a:t> </a:t>
            </a:r>
            <a:r>
              <a:rPr lang="nl-NL" sz="1400" dirty="0" err="1"/>
              <a:t>values</a:t>
            </a:r>
            <a:r>
              <a:rPr lang="nl-NL" sz="1400" dirty="0"/>
              <a:t> are </a:t>
            </a:r>
            <a:r>
              <a:rPr lang="nl-NL" sz="1400" dirty="0" err="1"/>
              <a:t>printed</a:t>
            </a:r>
            <a:r>
              <a:rPr lang="nl-NL" sz="1400" dirty="0"/>
              <a:t>? </a:t>
            </a:r>
            <a:r>
              <a:rPr lang="nl-NL" sz="1400" dirty="0" err="1"/>
              <a:t>Why</a:t>
            </a:r>
            <a:r>
              <a:rPr lang="nl-NL" sz="1400" dirty="0"/>
              <a:t>?</a:t>
            </a:r>
          </a:p>
          <a:p>
            <a:pPr lvl="1"/>
            <a:r>
              <a:rPr lang="nl-NL" sz="1400" dirty="0" err="1"/>
              <a:t>What</a:t>
            </a:r>
            <a:r>
              <a:rPr lang="nl-NL" sz="1400" dirty="0"/>
              <a:t> is </a:t>
            </a:r>
            <a:r>
              <a:rPr lang="nl-NL" sz="1400" dirty="0" err="1"/>
              <a:t>the</a:t>
            </a:r>
            <a:r>
              <a:rPr lang="nl-NL" sz="1400" dirty="0"/>
              <a:t> </a:t>
            </a:r>
            <a:r>
              <a:rPr lang="nl-NL" sz="1400" dirty="0" err="1"/>
              <a:t>difference</a:t>
            </a:r>
            <a:r>
              <a:rPr lang="nl-NL" sz="1400" dirty="0"/>
              <a:t> </a:t>
            </a:r>
            <a:r>
              <a:rPr lang="nl-NL" sz="1400" dirty="0" err="1"/>
              <a:t>between</a:t>
            </a:r>
            <a:r>
              <a:rPr lang="nl-NL" sz="1400" dirty="0"/>
              <a:t> </a:t>
            </a:r>
            <a:r>
              <a:rPr lang="nl-NL" sz="1400" dirty="0" err="1"/>
              <a:t>the</a:t>
            </a:r>
            <a:r>
              <a:rPr lang="nl-NL" sz="1400" dirty="0"/>
              <a:t> </a:t>
            </a:r>
            <a:r>
              <a:rPr lang="nl-NL" sz="1400" dirty="0" err="1"/>
              <a:t>addresses</a:t>
            </a:r>
            <a:r>
              <a:rPr lang="nl-NL" sz="1400" dirty="0"/>
              <a:t> of a[0] </a:t>
            </a:r>
            <a:r>
              <a:rPr lang="nl-NL" sz="1400" dirty="0" err="1"/>
              <a:t>and</a:t>
            </a:r>
            <a:r>
              <a:rPr lang="nl-NL" sz="1400" dirty="0"/>
              <a:t> a[1]? </a:t>
            </a:r>
            <a:r>
              <a:rPr lang="nl-NL" sz="1400" dirty="0" err="1"/>
              <a:t>Why</a:t>
            </a:r>
            <a:r>
              <a:rPr lang="nl-NL" sz="1400" dirty="0"/>
              <a:t>?</a:t>
            </a:r>
          </a:p>
          <a:p>
            <a:r>
              <a:rPr lang="nl-NL" sz="1600" dirty="0" err="1"/>
              <a:t>Extend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code </a:t>
            </a:r>
            <a:r>
              <a:rPr lang="nl-NL" sz="1600" dirty="0" err="1"/>
              <a:t>to</a:t>
            </a:r>
            <a:r>
              <a:rPr lang="nl-NL" sz="1600" dirty="0"/>
              <a:t> print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value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address</a:t>
            </a:r>
            <a:r>
              <a:rPr lang="nl-NL" sz="1600" dirty="0"/>
              <a:t> of a[3]</a:t>
            </a:r>
          </a:p>
        </p:txBody>
      </p:sp>
      <p:sp>
        <p:nvSpPr>
          <p:cNvPr id="3" name="Rectangle 2"/>
          <p:cNvSpPr/>
          <p:nvPr/>
        </p:nvSpPr>
        <p:spPr>
          <a:xfrm>
            <a:off x="168192" y="2476513"/>
            <a:ext cx="4403808" cy="25858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int a[5] = {2, 4, 5, 8, 1};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int* </a:t>
            </a:r>
            <a:r>
              <a:rPr lang="en-US" sz="1400" dirty="0" err="1">
                <a:solidFill>
                  <a:schemeClr val="tx1"/>
                </a:solidFill>
              </a:rPr>
              <a:t>p_a</a:t>
            </a:r>
            <a:r>
              <a:rPr lang="en-US" sz="1400" dirty="0">
                <a:solidFill>
                  <a:schemeClr val="tx1"/>
                </a:solidFill>
              </a:rPr>
              <a:t> = &amp;a[0];</a:t>
            </a:r>
            <a:br>
              <a:rPr lang="en-US" sz="1400" dirty="0">
                <a:solidFill>
                  <a:schemeClr val="tx1"/>
                </a:solidFill>
              </a:rPr>
            </a:br>
            <a:endParaRPr lang="en-US" sz="1400" dirty="0">
              <a:solidFill>
                <a:schemeClr val="tx1"/>
              </a:solidFill>
            </a:endParaRPr>
          </a:p>
          <a:p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("a[0]: %d\n", a[0]);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("*</a:t>
            </a:r>
            <a:r>
              <a:rPr lang="en-GB" sz="1400" dirty="0" err="1">
                <a:solidFill>
                  <a:schemeClr val="tx1"/>
                </a:solidFill>
              </a:rPr>
              <a:t>p_a</a:t>
            </a:r>
            <a:r>
              <a:rPr lang="en-GB" sz="1400" dirty="0">
                <a:solidFill>
                  <a:schemeClr val="tx1"/>
                </a:solidFill>
              </a:rPr>
              <a:t> : %d\n", *</a:t>
            </a:r>
            <a:r>
              <a:rPr lang="en-GB" sz="1400" dirty="0" err="1">
                <a:solidFill>
                  <a:schemeClr val="tx1"/>
                </a:solidFill>
              </a:rPr>
              <a:t>p_a</a:t>
            </a:r>
            <a:r>
              <a:rPr lang="en-GB" sz="1400" dirty="0">
                <a:solidFill>
                  <a:schemeClr val="tx1"/>
                </a:solidFill>
              </a:rPr>
              <a:t>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("*a : %d\n", *a);</a:t>
            </a:r>
          </a:p>
          <a:p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("a[1]: %d\n", a[1]);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("*(p_a+1) : %d\n", *(p_a+1));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("*(a+1) : %d\n", *(a+1));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76284" y="2476513"/>
            <a:ext cx="4403808" cy="25858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int a[5] = {2, 4, 5, 8, 1};</a:t>
            </a:r>
          </a:p>
          <a:p>
            <a:r>
              <a:rPr lang="en-US" sz="1400" dirty="0">
                <a:solidFill>
                  <a:schemeClr val="tx1"/>
                </a:solidFill>
              </a:rPr>
              <a:t>int* </a:t>
            </a:r>
            <a:r>
              <a:rPr lang="en-US" sz="1400" dirty="0" err="1">
                <a:solidFill>
                  <a:schemeClr val="tx1"/>
                </a:solidFill>
              </a:rPr>
              <a:t>p_a</a:t>
            </a:r>
            <a:r>
              <a:rPr lang="en-US" sz="1400" dirty="0">
                <a:solidFill>
                  <a:schemeClr val="tx1"/>
                </a:solidFill>
              </a:rPr>
              <a:t> = &amp;a[0];</a:t>
            </a:r>
            <a:br>
              <a:rPr lang="en-US" sz="1400" dirty="0">
                <a:solidFill>
                  <a:schemeClr val="tx1"/>
                </a:solidFill>
              </a:rPr>
            </a:br>
            <a:endParaRPr lang="en-US" sz="1400" dirty="0">
              <a:solidFill>
                <a:schemeClr val="tx1"/>
              </a:solidFill>
            </a:endParaRPr>
          </a:p>
          <a:p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("&amp;a[0]: %p\n", (void*) &amp;a[0]);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</a:t>
            </a:r>
            <a:r>
              <a:rPr lang="en-GB" sz="1400" dirty="0" err="1">
                <a:solidFill>
                  <a:schemeClr val="tx1"/>
                </a:solidFill>
              </a:rPr>
              <a:t>p_a</a:t>
            </a:r>
            <a:r>
              <a:rPr lang="en-GB" sz="1400" dirty="0">
                <a:solidFill>
                  <a:schemeClr val="tx1"/>
                </a:solidFill>
              </a:rPr>
              <a:t> : %p\n", (void*) </a:t>
            </a:r>
            <a:r>
              <a:rPr lang="en-GB" sz="1400" dirty="0" err="1">
                <a:solidFill>
                  <a:schemeClr val="tx1"/>
                </a:solidFill>
              </a:rPr>
              <a:t>p_a</a:t>
            </a:r>
            <a:r>
              <a:rPr lang="en-GB" sz="1400" dirty="0">
                <a:solidFill>
                  <a:schemeClr val="tx1"/>
                </a:solidFill>
              </a:rPr>
              <a:t>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("a : %p\n", (void*) a);</a:t>
            </a:r>
          </a:p>
          <a:p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("&amp;a[1]: %p\n", (void*) &amp;a[1]);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("p_a+1 : %p\n", (void*) (p_a+1));</a:t>
            </a:r>
            <a:br>
              <a:rPr lang="en-GB" sz="1400" dirty="0">
                <a:solidFill>
                  <a:schemeClr val="tx1"/>
                </a:solidFill>
              </a:rPr>
            </a:br>
            <a:r>
              <a:rPr lang="en-GB" sz="1400" dirty="0" err="1">
                <a:solidFill>
                  <a:schemeClr val="tx1"/>
                </a:solidFill>
              </a:rPr>
              <a:t>printf</a:t>
            </a:r>
            <a:r>
              <a:rPr lang="en-GB" sz="1400" dirty="0">
                <a:solidFill>
                  <a:schemeClr val="tx1"/>
                </a:solidFill>
              </a:rPr>
              <a:t>("a+1 : %p\n", (void*) (a+1));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864624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961135"/>
              </p:ext>
            </p:extLst>
          </p:nvPr>
        </p:nvGraphicFramePr>
        <p:xfrm>
          <a:off x="464209" y="2398979"/>
          <a:ext cx="5774601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943">
                  <a:extLst>
                    <a:ext uri="{9D8B030D-6E8A-4147-A177-3AD203B41FA5}">
                      <a16:colId xmlns:a16="http://schemas.microsoft.com/office/drawing/2014/main" val="1671055024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376817312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3391532395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1023553401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1282439863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3028210307"/>
                    </a:ext>
                  </a:extLst>
                </a:gridCol>
                <a:gridCol w="824943">
                  <a:extLst>
                    <a:ext uri="{9D8B030D-6E8A-4147-A177-3AD203B41FA5}">
                      <a16:colId xmlns:a16="http://schemas.microsoft.com/office/drawing/2014/main" val="1669424935"/>
                    </a:ext>
                  </a:extLst>
                </a:gridCol>
              </a:tblGrid>
              <a:tr h="250825">
                <a:tc rowSpan="6"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MEMORY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ADDRESS</a:t>
                      </a: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pa+4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0226"/>
                  </a:ext>
                </a:extLst>
              </a:tr>
              <a:tr h="250825">
                <a:tc vMerge="1"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&amp;a[0]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&amp;a[1]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&amp;a[2]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&amp;a[3]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&amp;a[4]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879791"/>
                  </a:ext>
                </a:extLst>
              </a:tr>
              <a:tr h="250825">
                <a:tc vMerge="1">
                  <a:txBody>
                    <a:bodyPr/>
                    <a:lstStyle/>
                    <a:p>
                      <a:pPr algn="ctr"/>
                      <a:endParaRPr lang="en-US" sz="22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208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6722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VALUE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631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a[4]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6596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*(pa+4)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0276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4209" y="1154656"/>
            <a:ext cx="41077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a[5] = {2, 4, 5, 8, 1};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*pa = a;     // same as : </a:t>
            </a:r>
            <a:r>
              <a:rPr lang="en-US" dirty="0" err="1"/>
              <a:t>int</a:t>
            </a:r>
            <a:r>
              <a:rPr lang="en-US" dirty="0"/>
              <a:t> *pa = &amp;a[0];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x = *pa;     // same as : </a:t>
            </a:r>
            <a:r>
              <a:rPr lang="en-US" dirty="0" err="1"/>
              <a:t>int</a:t>
            </a:r>
            <a:r>
              <a:rPr lang="en-US" dirty="0"/>
              <a:t> x = a[0];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Pointers </a:t>
            </a:r>
            <a:r>
              <a:rPr lang="nl-NL" dirty="0" err="1"/>
              <a:t>and</a:t>
            </a:r>
            <a:r>
              <a:rPr lang="nl-NL" dirty="0"/>
              <a:t> Arrays - Basics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238813" y="4252243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964565" y="3990633"/>
            <a:ext cx="125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Pointer </a:t>
            </a:r>
            <a:r>
              <a:rPr lang="nl-NL" sz="1400" dirty="0" err="1"/>
              <a:t>arithmetic</a:t>
            </a:r>
            <a:endParaRPr lang="en-GB" sz="1400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238810" y="3859828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964565" y="3687273"/>
            <a:ext cx="1354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Array </a:t>
            </a:r>
            <a:r>
              <a:rPr lang="nl-NL" sz="1400" dirty="0" err="1"/>
              <a:t>indexing</a:t>
            </a:r>
            <a:endParaRPr lang="en-GB" sz="1400" dirty="0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6238813" y="2871787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964568" y="2699232"/>
            <a:ext cx="135441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Array </a:t>
            </a:r>
            <a:r>
              <a:rPr lang="nl-NL" sz="1400" dirty="0" err="1"/>
              <a:t>indexing</a:t>
            </a:r>
            <a:endParaRPr lang="en-GB" sz="1400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6238816" y="2563928"/>
            <a:ext cx="725753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4568" y="2398109"/>
            <a:ext cx="197317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Pointer </a:t>
            </a:r>
            <a:r>
              <a:rPr lang="nl-NL" sz="1400" dirty="0" err="1"/>
              <a:t>arithmetic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17700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and Arrays – Self-study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2834640" cy="28949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dirty="0"/>
              <a:t>Given:</a:t>
            </a:r>
          </a:p>
          <a:p>
            <a:pPr marL="400050" lvl="1" indent="0">
              <a:buNone/>
            </a:pPr>
            <a:r>
              <a:rPr lang="en-US" sz="1400" dirty="0" err="1"/>
              <a:t>int</a:t>
            </a:r>
            <a:r>
              <a:rPr lang="en-US" sz="1400" dirty="0"/>
              <a:t>  a[6] = { 3, 6, -3, 1, 8, 3 };</a:t>
            </a:r>
          </a:p>
          <a:p>
            <a:pPr marL="400050" lvl="1" indent="0">
              <a:buNone/>
            </a:pPr>
            <a:r>
              <a:rPr lang="en-US" sz="1400" dirty="0" err="1"/>
              <a:t>int</a:t>
            </a:r>
            <a:r>
              <a:rPr lang="en-US" sz="1400" dirty="0"/>
              <a:t>  i = 3, j = 8;</a:t>
            </a:r>
          </a:p>
          <a:p>
            <a:pPr marL="400050" lvl="1" indent="0">
              <a:buNone/>
            </a:pPr>
            <a:r>
              <a:rPr lang="en-US" sz="1400" dirty="0" err="1"/>
              <a:t>int</a:t>
            </a:r>
            <a:r>
              <a:rPr lang="en-US" sz="1400" dirty="0"/>
              <a:t>* p = a;</a:t>
            </a:r>
          </a:p>
          <a:p>
            <a:pPr marL="400050" lvl="1" indent="0">
              <a:buNone/>
            </a:pPr>
            <a:r>
              <a:rPr lang="en-US" sz="1400" dirty="0" err="1"/>
              <a:t>int</a:t>
            </a:r>
            <a:r>
              <a:rPr lang="en-US" sz="1400" dirty="0"/>
              <a:t>* q;</a:t>
            </a:r>
          </a:p>
          <a:p>
            <a:pPr marL="400050" lvl="1" indent="0">
              <a:buNone/>
            </a:pPr>
            <a:r>
              <a:rPr lang="en-US" sz="1400" dirty="0" err="1"/>
              <a:t>int</a:t>
            </a:r>
            <a:r>
              <a:rPr lang="en-US" sz="1400" dirty="0"/>
              <a:t>* r = &amp;a[1];</a:t>
            </a:r>
          </a:p>
          <a:p>
            <a:pPr marL="400050" lvl="1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Find the result of the following operations:</a:t>
            </a:r>
          </a:p>
          <a:p>
            <a:pPr marL="400050" lvl="1" indent="0">
              <a:buNone/>
            </a:pPr>
            <a:r>
              <a:rPr lang="en-US" sz="1400" dirty="0"/>
              <a:t>i = *(p + 5);</a:t>
            </a:r>
          </a:p>
          <a:p>
            <a:pPr marL="400050" lvl="1" indent="0">
              <a:buNone/>
            </a:pPr>
            <a:r>
              <a:rPr lang="da-DK" sz="1400" dirty="0"/>
              <a:t>j = sizeof (a);</a:t>
            </a:r>
            <a:endParaRPr lang="en-US" sz="1400" dirty="0"/>
          </a:p>
          <a:p>
            <a:pPr marL="400050" lvl="1" indent="0">
              <a:buNone/>
            </a:pPr>
            <a:r>
              <a:rPr lang="da-DK" sz="1400" dirty="0"/>
              <a:t>r[2] = p[2] + a[1];</a:t>
            </a:r>
            <a:endParaRPr lang="en-US" sz="1400" dirty="0"/>
          </a:p>
          <a:p>
            <a:pPr marL="400050" lvl="1" indent="0">
              <a:buNone/>
            </a:pPr>
            <a:r>
              <a:rPr lang="en-US" sz="1400" dirty="0"/>
              <a:t>*q += (*p )* (*r)</a:t>
            </a:r>
            <a:r>
              <a:rPr lang="da-DK" sz="1400" dirty="0"/>
              <a:t>;</a:t>
            </a:r>
            <a:endParaRPr lang="en-US" sz="1400" dirty="0"/>
          </a:p>
          <a:p>
            <a:pPr marL="0" indent="0">
              <a:buNone/>
            </a:pPr>
            <a:endParaRPr lang="en-US" sz="1000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672706"/>
              </p:ext>
            </p:extLst>
          </p:nvPr>
        </p:nvGraphicFramePr>
        <p:xfrm>
          <a:off x="3528508" y="1593999"/>
          <a:ext cx="506685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7944">
                  <a:extLst>
                    <a:ext uri="{9D8B030D-6E8A-4147-A177-3AD203B41FA5}">
                      <a16:colId xmlns:a16="http://schemas.microsoft.com/office/drawing/2014/main" val="1444000440"/>
                    </a:ext>
                  </a:extLst>
                </a:gridCol>
                <a:gridCol w="2918908">
                  <a:extLst>
                    <a:ext uri="{9D8B030D-6E8A-4147-A177-3AD203B41FA5}">
                      <a16:colId xmlns:a16="http://schemas.microsoft.com/office/drawing/2014/main" val="683683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 = *(p+5)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07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 = </a:t>
                      </a:r>
                      <a:r>
                        <a:rPr lang="en-US" dirty="0" err="1"/>
                        <a:t>sizeof</a:t>
                      </a:r>
                      <a:r>
                        <a:rPr lang="en-US" dirty="0"/>
                        <a:t>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16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r[2] = p[2] + a[1]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18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*q += (*p)*(*r)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695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76452" y="1979407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76452" y="2289603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 = 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76452" y="2713181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r[2]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14252" y="3084622"/>
            <a:ext cx="2945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*q does not point to any data</a:t>
            </a:r>
          </a:p>
        </p:txBody>
      </p:sp>
    </p:spTree>
    <p:extLst>
      <p:ext uri="{BB962C8B-B14F-4D97-AF65-F5344CB8AC3E}">
        <p14:creationId xmlns:p14="http://schemas.microsoft.com/office/powerpoint/2010/main" val="121054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/>
              <a:t>Pointers and arrays – Array indexing Vs Pointer arithmetic</a:t>
            </a:r>
            <a:r>
              <a:rPr lang="en-US" dirty="0"/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37005" y="4404205"/>
            <a:ext cx="3137572" cy="65957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What</a:t>
            </a:r>
            <a:r>
              <a:rPr lang="nl-NL" sz="1600" dirty="0"/>
              <a:t> </a:t>
            </a:r>
            <a:r>
              <a:rPr lang="nl-NL" sz="1600" dirty="0" err="1"/>
              <a:t>differences</a:t>
            </a:r>
            <a:r>
              <a:rPr lang="nl-NL" sz="1600" dirty="0"/>
              <a:t> do </a:t>
            </a:r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see</a:t>
            </a:r>
            <a:r>
              <a:rPr lang="nl-NL" sz="1600" dirty="0"/>
              <a:t> </a:t>
            </a:r>
            <a:r>
              <a:rPr lang="nl-NL" sz="1600" dirty="0" err="1"/>
              <a:t>between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2 </a:t>
            </a:r>
            <a:r>
              <a:rPr lang="nl-NL" sz="1600" dirty="0" err="1"/>
              <a:t>versions</a:t>
            </a:r>
            <a:r>
              <a:rPr lang="nl-NL" sz="1600" dirty="0"/>
              <a:t>?</a:t>
            </a:r>
            <a:endParaRPr lang="en-GB" sz="1600" dirty="0"/>
          </a:p>
        </p:txBody>
      </p:sp>
      <p:sp>
        <p:nvSpPr>
          <p:cNvPr id="6" name="Rounded Rectangle 5"/>
          <p:cNvSpPr/>
          <p:nvPr/>
        </p:nvSpPr>
        <p:spPr>
          <a:xfrm>
            <a:off x="690137" y="1058877"/>
            <a:ext cx="3454159" cy="320921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>
                <a:solidFill>
                  <a:schemeClr val="tx1"/>
                </a:solidFill>
              </a:rPr>
              <a:t>#define SIZE_ARRAY 5</a:t>
            </a:r>
            <a:br>
              <a:rPr lang="en-US" sz="1100" dirty="0">
                <a:solidFill>
                  <a:schemeClr val="tx1"/>
                </a:solidFill>
              </a:rPr>
            </a:br>
            <a:br>
              <a:rPr lang="en-US" sz="1100" dirty="0">
                <a:solidFill>
                  <a:schemeClr val="tx1"/>
                </a:solidFill>
              </a:rPr>
            </a:b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 err="1">
                <a:solidFill>
                  <a:schemeClr val="accent2"/>
                </a:solidFill>
              </a:rPr>
              <a:t>int</a:t>
            </a:r>
            <a:r>
              <a:rPr lang="en-US" sz="1100" b="1" dirty="0">
                <a:solidFill>
                  <a:schemeClr val="accent2"/>
                </a:solidFill>
              </a:rPr>
              <a:t> a[ ], 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size)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0;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for (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i = 0; i &lt; size; i++)</a:t>
            </a:r>
          </a:p>
          <a:p>
            <a:r>
              <a:rPr lang="en-US" sz="1100" dirty="0">
                <a:solidFill>
                  <a:schemeClr val="tx1"/>
                </a:solidFill>
              </a:rPr>
              <a:t>	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  sum +=  </a:t>
            </a:r>
            <a:r>
              <a:rPr lang="en-US" sz="1100" b="1" dirty="0">
                <a:solidFill>
                  <a:schemeClr val="accent2"/>
                </a:solidFill>
              </a:rPr>
              <a:t>a[i];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}</a:t>
            </a:r>
          </a:p>
          <a:p>
            <a:r>
              <a:rPr lang="en-US" sz="1100" dirty="0">
                <a:solidFill>
                  <a:schemeClr val="tx1"/>
                </a:solidFill>
              </a:rPr>
              <a:t>	return sum;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main()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a[] = {1,2,3,4,5};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>
                <a:solidFill>
                  <a:schemeClr val="accent2"/>
                </a:solidFill>
              </a:rPr>
              <a:t>a</a:t>
            </a:r>
            <a:r>
              <a:rPr lang="en-US" sz="1100" dirty="0">
                <a:solidFill>
                  <a:schemeClr val="tx1"/>
                </a:solidFill>
              </a:rPr>
              <a:t>, SIZE_ARRAY);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printf</a:t>
            </a:r>
            <a:r>
              <a:rPr lang="en-US" sz="1100" dirty="0">
                <a:solidFill>
                  <a:schemeClr val="tx1"/>
                </a:solidFill>
              </a:rPr>
              <a:t>(“Sum of elements is %d\n”, sum);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  <a:p>
            <a:pPr algn="ctr"/>
            <a:endParaRPr lang="en-GB" sz="1100" dirty="0"/>
          </a:p>
        </p:txBody>
      </p:sp>
      <p:sp>
        <p:nvSpPr>
          <p:cNvPr id="14" name="Rounded Rectangle 13"/>
          <p:cNvSpPr/>
          <p:nvPr/>
        </p:nvSpPr>
        <p:spPr>
          <a:xfrm>
            <a:off x="5078617" y="1063625"/>
            <a:ext cx="3421369" cy="320921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tx1"/>
                </a:solidFill>
              </a:rPr>
              <a:t>#define SIZE_ARRAY 5</a:t>
            </a:r>
            <a:br>
              <a:rPr lang="en-US" sz="1100" dirty="0">
                <a:solidFill>
                  <a:schemeClr val="tx1"/>
                </a:solidFill>
              </a:rPr>
            </a:br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 err="1">
                <a:solidFill>
                  <a:schemeClr val="accent2"/>
                </a:solidFill>
              </a:rPr>
              <a:t>int</a:t>
            </a:r>
            <a:r>
              <a:rPr lang="en-US" sz="1100" b="1" dirty="0">
                <a:solidFill>
                  <a:schemeClr val="accent2"/>
                </a:solidFill>
              </a:rPr>
              <a:t> *a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size)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0;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for (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i = 0; i &lt; size; i++)</a:t>
            </a:r>
          </a:p>
          <a:p>
            <a:r>
              <a:rPr lang="en-US" sz="1100" dirty="0">
                <a:solidFill>
                  <a:schemeClr val="tx1"/>
                </a:solidFill>
              </a:rPr>
              <a:t>	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  sum += </a:t>
            </a:r>
            <a:r>
              <a:rPr lang="en-US" sz="1100" b="1" dirty="0">
                <a:solidFill>
                  <a:schemeClr val="accent2"/>
                </a:solidFill>
              </a:rPr>
              <a:t>*(</a:t>
            </a:r>
            <a:r>
              <a:rPr lang="en-US" sz="1100" b="1" dirty="0" err="1">
                <a:solidFill>
                  <a:schemeClr val="accent2"/>
                </a:solidFill>
              </a:rPr>
              <a:t>a+i</a:t>
            </a:r>
            <a:r>
              <a:rPr lang="en-US" sz="1100" b="1" dirty="0">
                <a:solidFill>
                  <a:schemeClr val="accent2"/>
                </a:solidFill>
              </a:rPr>
              <a:t>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}</a:t>
            </a:r>
          </a:p>
          <a:p>
            <a:r>
              <a:rPr lang="en-US" sz="1100" dirty="0">
                <a:solidFill>
                  <a:schemeClr val="tx1"/>
                </a:solidFill>
              </a:rPr>
              <a:t>	return sum;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main()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a[] = {1,2,3,4,5};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>
                <a:solidFill>
                  <a:schemeClr val="accent2"/>
                </a:solidFill>
              </a:rPr>
              <a:t>a</a:t>
            </a:r>
            <a:r>
              <a:rPr lang="en-US" sz="1100" dirty="0">
                <a:solidFill>
                  <a:schemeClr val="tx1"/>
                </a:solidFill>
              </a:rPr>
              <a:t>, SIZE_ARRAY);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printf</a:t>
            </a:r>
            <a:r>
              <a:rPr lang="en-US" sz="1100" dirty="0">
                <a:solidFill>
                  <a:schemeClr val="tx1"/>
                </a:solidFill>
              </a:rPr>
              <a:t>(“Sum of elements is %d\n”, sum);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44542" y="2202685"/>
            <a:ext cx="1450258" cy="653846"/>
          </a:xfrm>
          <a:custGeom>
            <a:avLst/>
            <a:gdLst>
              <a:gd name="connsiteX0" fmla="*/ 0 w 1017240"/>
              <a:gd name="connsiteY0" fmla="*/ 108977 h 653846"/>
              <a:gd name="connsiteX1" fmla="*/ 108977 w 1017240"/>
              <a:gd name="connsiteY1" fmla="*/ 0 h 653846"/>
              <a:gd name="connsiteX2" fmla="*/ 908263 w 1017240"/>
              <a:gd name="connsiteY2" fmla="*/ 0 h 653846"/>
              <a:gd name="connsiteX3" fmla="*/ 1017240 w 1017240"/>
              <a:gd name="connsiteY3" fmla="*/ 108977 h 653846"/>
              <a:gd name="connsiteX4" fmla="*/ 1017240 w 1017240"/>
              <a:gd name="connsiteY4" fmla="*/ 544869 h 653846"/>
              <a:gd name="connsiteX5" fmla="*/ 908263 w 1017240"/>
              <a:gd name="connsiteY5" fmla="*/ 653846 h 653846"/>
              <a:gd name="connsiteX6" fmla="*/ 108977 w 1017240"/>
              <a:gd name="connsiteY6" fmla="*/ 653846 h 653846"/>
              <a:gd name="connsiteX7" fmla="*/ 0 w 1017240"/>
              <a:gd name="connsiteY7" fmla="*/ 544869 h 653846"/>
              <a:gd name="connsiteX8" fmla="*/ 0 w 1017240"/>
              <a:gd name="connsiteY8" fmla="*/ 108977 h 653846"/>
              <a:gd name="connsiteX0" fmla="*/ 260574 w 1277814"/>
              <a:gd name="connsiteY0" fmla="*/ 108977 h 653846"/>
              <a:gd name="connsiteX1" fmla="*/ 369551 w 1277814"/>
              <a:gd name="connsiteY1" fmla="*/ 0 h 653846"/>
              <a:gd name="connsiteX2" fmla="*/ 1168837 w 1277814"/>
              <a:gd name="connsiteY2" fmla="*/ 0 h 653846"/>
              <a:gd name="connsiteX3" fmla="*/ 1277814 w 1277814"/>
              <a:gd name="connsiteY3" fmla="*/ 108977 h 653846"/>
              <a:gd name="connsiteX4" fmla="*/ 1277814 w 1277814"/>
              <a:gd name="connsiteY4" fmla="*/ 544869 h 653846"/>
              <a:gd name="connsiteX5" fmla="*/ 1168837 w 1277814"/>
              <a:gd name="connsiteY5" fmla="*/ 653846 h 653846"/>
              <a:gd name="connsiteX6" fmla="*/ 369551 w 1277814"/>
              <a:gd name="connsiteY6" fmla="*/ 653846 h 653846"/>
              <a:gd name="connsiteX7" fmla="*/ 260574 w 1277814"/>
              <a:gd name="connsiteY7" fmla="*/ 544869 h 653846"/>
              <a:gd name="connsiteX8" fmla="*/ 0 w 1277814"/>
              <a:gd name="connsiteY8" fmla="*/ 200244 h 653846"/>
              <a:gd name="connsiteX9" fmla="*/ 260574 w 1277814"/>
              <a:gd name="connsiteY9" fmla="*/ 108977 h 65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814" h="653846">
                <a:moveTo>
                  <a:pt x="260574" y="108977"/>
                </a:moveTo>
                <a:cubicBezTo>
                  <a:pt x="260574" y="48791"/>
                  <a:pt x="309365" y="0"/>
                  <a:pt x="369551" y="0"/>
                </a:cubicBezTo>
                <a:lnTo>
                  <a:pt x="1168837" y="0"/>
                </a:lnTo>
                <a:cubicBezTo>
                  <a:pt x="1229023" y="0"/>
                  <a:pt x="1277814" y="48791"/>
                  <a:pt x="1277814" y="108977"/>
                </a:cubicBezTo>
                <a:lnTo>
                  <a:pt x="1277814" y="544869"/>
                </a:lnTo>
                <a:cubicBezTo>
                  <a:pt x="1277814" y="605055"/>
                  <a:pt x="1229023" y="653846"/>
                  <a:pt x="1168837" y="653846"/>
                </a:cubicBezTo>
                <a:lnTo>
                  <a:pt x="369551" y="653846"/>
                </a:lnTo>
                <a:cubicBezTo>
                  <a:pt x="309365" y="653846"/>
                  <a:pt x="260574" y="605055"/>
                  <a:pt x="260574" y="544869"/>
                </a:cubicBezTo>
                <a:cubicBezTo>
                  <a:pt x="258929" y="462768"/>
                  <a:pt x="1645" y="282345"/>
                  <a:pt x="0" y="200244"/>
                </a:cubicBezTo>
                <a:cubicBezTo>
                  <a:pt x="1645" y="137047"/>
                  <a:pt x="258929" y="172174"/>
                  <a:pt x="260574" y="1089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b="1" dirty="0">
                <a:solidFill>
                  <a:schemeClr val="accent2"/>
                </a:solidFill>
              </a:rPr>
              <a:t>Array </a:t>
            </a:r>
            <a:r>
              <a:rPr lang="nl-NL" sz="1100" b="1" dirty="0" err="1">
                <a:solidFill>
                  <a:schemeClr val="accent2"/>
                </a:solidFill>
              </a:rPr>
              <a:t>indexing</a:t>
            </a:r>
            <a:endParaRPr lang="en-GB" sz="1100" b="1" dirty="0">
              <a:solidFill>
                <a:schemeClr val="accent2"/>
              </a:solidFill>
            </a:endParaRPr>
          </a:p>
        </p:txBody>
      </p:sp>
      <p:sp>
        <p:nvSpPr>
          <p:cNvPr id="20" name="Rounded Rectangle 14"/>
          <p:cNvSpPr/>
          <p:nvPr/>
        </p:nvSpPr>
        <p:spPr>
          <a:xfrm>
            <a:off x="6715689" y="2202685"/>
            <a:ext cx="1450258" cy="653846"/>
          </a:xfrm>
          <a:custGeom>
            <a:avLst/>
            <a:gdLst>
              <a:gd name="connsiteX0" fmla="*/ 0 w 1017240"/>
              <a:gd name="connsiteY0" fmla="*/ 108977 h 653846"/>
              <a:gd name="connsiteX1" fmla="*/ 108977 w 1017240"/>
              <a:gd name="connsiteY1" fmla="*/ 0 h 653846"/>
              <a:gd name="connsiteX2" fmla="*/ 908263 w 1017240"/>
              <a:gd name="connsiteY2" fmla="*/ 0 h 653846"/>
              <a:gd name="connsiteX3" fmla="*/ 1017240 w 1017240"/>
              <a:gd name="connsiteY3" fmla="*/ 108977 h 653846"/>
              <a:gd name="connsiteX4" fmla="*/ 1017240 w 1017240"/>
              <a:gd name="connsiteY4" fmla="*/ 544869 h 653846"/>
              <a:gd name="connsiteX5" fmla="*/ 908263 w 1017240"/>
              <a:gd name="connsiteY5" fmla="*/ 653846 h 653846"/>
              <a:gd name="connsiteX6" fmla="*/ 108977 w 1017240"/>
              <a:gd name="connsiteY6" fmla="*/ 653846 h 653846"/>
              <a:gd name="connsiteX7" fmla="*/ 0 w 1017240"/>
              <a:gd name="connsiteY7" fmla="*/ 544869 h 653846"/>
              <a:gd name="connsiteX8" fmla="*/ 0 w 1017240"/>
              <a:gd name="connsiteY8" fmla="*/ 108977 h 653846"/>
              <a:gd name="connsiteX0" fmla="*/ 260574 w 1277814"/>
              <a:gd name="connsiteY0" fmla="*/ 108977 h 653846"/>
              <a:gd name="connsiteX1" fmla="*/ 369551 w 1277814"/>
              <a:gd name="connsiteY1" fmla="*/ 0 h 653846"/>
              <a:gd name="connsiteX2" fmla="*/ 1168837 w 1277814"/>
              <a:gd name="connsiteY2" fmla="*/ 0 h 653846"/>
              <a:gd name="connsiteX3" fmla="*/ 1277814 w 1277814"/>
              <a:gd name="connsiteY3" fmla="*/ 108977 h 653846"/>
              <a:gd name="connsiteX4" fmla="*/ 1277814 w 1277814"/>
              <a:gd name="connsiteY4" fmla="*/ 544869 h 653846"/>
              <a:gd name="connsiteX5" fmla="*/ 1168837 w 1277814"/>
              <a:gd name="connsiteY5" fmla="*/ 653846 h 653846"/>
              <a:gd name="connsiteX6" fmla="*/ 369551 w 1277814"/>
              <a:gd name="connsiteY6" fmla="*/ 653846 h 653846"/>
              <a:gd name="connsiteX7" fmla="*/ 260574 w 1277814"/>
              <a:gd name="connsiteY7" fmla="*/ 544869 h 653846"/>
              <a:gd name="connsiteX8" fmla="*/ 0 w 1277814"/>
              <a:gd name="connsiteY8" fmla="*/ 200244 h 653846"/>
              <a:gd name="connsiteX9" fmla="*/ 260574 w 1277814"/>
              <a:gd name="connsiteY9" fmla="*/ 108977 h 65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814" h="653846">
                <a:moveTo>
                  <a:pt x="260574" y="108977"/>
                </a:moveTo>
                <a:cubicBezTo>
                  <a:pt x="260574" y="48791"/>
                  <a:pt x="309365" y="0"/>
                  <a:pt x="369551" y="0"/>
                </a:cubicBezTo>
                <a:lnTo>
                  <a:pt x="1168837" y="0"/>
                </a:lnTo>
                <a:cubicBezTo>
                  <a:pt x="1229023" y="0"/>
                  <a:pt x="1277814" y="48791"/>
                  <a:pt x="1277814" y="108977"/>
                </a:cubicBezTo>
                <a:lnTo>
                  <a:pt x="1277814" y="544869"/>
                </a:lnTo>
                <a:cubicBezTo>
                  <a:pt x="1277814" y="605055"/>
                  <a:pt x="1229023" y="653846"/>
                  <a:pt x="1168837" y="653846"/>
                </a:cubicBezTo>
                <a:lnTo>
                  <a:pt x="369551" y="653846"/>
                </a:lnTo>
                <a:cubicBezTo>
                  <a:pt x="309365" y="653846"/>
                  <a:pt x="260574" y="605055"/>
                  <a:pt x="260574" y="544869"/>
                </a:cubicBezTo>
                <a:cubicBezTo>
                  <a:pt x="258929" y="462768"/>
                  <a:pt x="1645" y="282345"/>
                  <a:pt x="0" y="200244"/>
                </a:cubicBezTo>
                <a:cubicBezTo>
                  <a:pt x="1645" y="137047"/>
                  <a:pt x="258929" y="172174"/>
                  <a:pt x="260574" y="1089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b="1" dirty="0">
                <a:solidFill>
                  <a:schemeClr val="accent2"/>
                </a:solidFill>
              </a:rPr>
              <a:t>Pointer </a:t>
            </a:r>
            <a:r>
              <a:rPr lang="nl-NL" sz="1100" b="1" dirty="0" err="1">
                <a:solidFill>
                  <a:schemeClr val="accent2"/>
                </a:solidFill>
              </a:rPr>
              <a:t>arithmetic</a:t>
            </a:r>
            <a:endParaRPr lang="en-GB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96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Pointers and arrays – Optimized pointer arithmetic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37005" y="4458929"/>
            <a:ext cx="3137572" cy="604853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Why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version</a:t>
            </a:r>
            <a:r>
              <a:rPr lang="nl-NL" sz="1600" dirty="0"/>
              <a:t> on </a:t>
            </a:r>
            <a:r>
              <a:rPr lang="nl-NL" sz="1600" dirty="0" err="1"/>
              <a:t>the</a:t>
            </a:r>
            <a:r>
              <a:rPr lang="nl-NL" sz="1600" dirty="0"/>
              <a:t> right is more </a:t>
            </a:r>
            <a:r>
              <a:rPr lang="nl-NL" sz="1600" dirty="0" err="1"/>
              <a:t>optimised</a:t>
            </a:r>
            <a:r>
              <a:rPr lang="nl-NL" sz="1600" dirty="0"/>
              <a:t>?</a:t>
            </a:r>
            <a:endParaRPr lang="en-GB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5078617" y="958646"/>
            <a:ext cx="3485279" cy="33798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tx1"/>
                </a:solidFill>
              </a:rPr>
              <a:t>#define SIZE_ARRAY 5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 err="1">
                <a:solidFill>
                  <a:schemeClr val="accent2"/>
                </a:solidFill>
              </a:rPr>
              <a:t>int</a:t>
            </a:r>
            <a:r>
              <a:rPr lang="en-US" sz="1100" b="1" dirty="0">
                <a:solidFill>
                  <a:schemeClr val="accent2"/>
                </a:solidFill>
              </a:rPr>
              <a:t> *a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size)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0;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for (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i = 0; i &lt; size; i++)</a:t>
            </a:r>
          </a:p>
          <a:p>
            <a:r>
              <a:rPr lang="en-US" sz="1100" dirty="0">
                <a:solidFill>
                  <a:schemeClr val="tx1"/>
                </a:solidFill>
              </a:rPr>
              <a:t>	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  sum += </a:t>
            </a:r>
            <a:r>
              <a:rPr lang="en-US" sz="1100" dirty="0">
                <a:solidFill>
                  <a:schemeClr val="accent2"/>
                </a:solidFill>
              </a:rPr>
              <a:t>*a</a:t>
            </a:r>
            <a:r>
              <a:rPr lang="en-US" sz="1100" dirty="0">
                <a:solidFill>
                  <a:schemeClr val="tx1"/>
                </a:solidFill>
              </a:rPr>
              <a:t>;</a:t>
            </a:r>
          </a:p>
          <a:p>
            <a:r>
              <a:rPr lang="en-US" sz="1100" dirty="0">
                <a:solidFill>
                  <a:schemeClr val="tx1"/>
                </a:solidFill>
              </a:rPr>
              <a:t>                 </a:t>
            </a:r>
            <a:r>
              <a:rPr lang="en-US" sz="1100" b="1" dirty="0">
                <a:solidFill>
                  <a:schemeClr val="accent2"/>
                </a:solidFill>
              </a:rPr>
              <a:t>a++;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}</a:t>
            </a:r>
          </a:p>
          <a:p>
            <a:r>
              <a:rPr lang="en-US" sz="1100" dirty="0">
                <a:solidFill>
                  <a:schemeClr val="tx1"/>
                </a:solidFill>
              </a:rPr>
              <a:t>	return sum;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main()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a[] = {1,2,3,4,5};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>
                <a:solidFill>
                  <a:schemeClr val="accent2"/>
                </a:solidFill>
              </a:rPr>
              <a:t>a</a:t>
            </a:r>
            <a:r>
              <a:rPr lang="en-US" sz="1100" dirty="0">
                <a:solidFill>
                  <a:schemeClr val="tx1"/>
                </a:solidFill>
              </a:rPr>
              <a:t>, SIZE_ARRAY);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printf</a:t>
            </a:r>
            <a:r>
              <a:rPr lang="en-US" sz="1100" dirty="0">
                <a:solidFill>
                  <a:schemeClr val="tx1"/>
                </a:solidFill>
              </a:rPr>
              <a:t>(“Sum of elements is %d\n”, sum);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19" name="Rounded Rectangle 14"/>
          <p:cNvSpPr/>
          <p:nvPr/>
        </p:nvSpPr>
        <p:spPr>
          <a:xfrm>
            <a:off x="6213988" y="2258367"/>
            <a:ext cx="1873044" cy="653846"/>
          </a:xfrm>
          <a:custGeom>
            <a:avLst/>
            <a:gdLst>
              <a:gd name="connsiteX0" fmla="*/ 0 w 1017240"/>
              <a:gd name="connsiteY0" fmla="*/ 108977 h 653846"/>
              <a:gd name="connsiteX1" fmla="*/ 108977 w 1017240"/>
              <a:gd name="connsiteY1" fmla="*/ 0 h 653846"/>
              <a:gd name="connsiteX2" fmla="*/ 908263 w 1017240"/>
              <a:gd name="connsiteY2" fmla="*/ 0 h 653846"/>
              <a:gd name="connsiteX3" fmla="*/ 1017240 w 1017240"/>
              <a:gd name="connsiteY3" fmla="*/ 108977 h 653846"/>
              <a:gd name="connsiteX4" fmla="*/ 1017240 w 1017240"/>
              <a:gd name="connsiteY4" fmla="*/ 544869 h 653846"/>
              <a:gd name="connsiteX5" fmla="*/ 908263 w 1017240"/>
              <a:gd name="connsiteY5" fmla="*/ 653846 h 653846"/>
              <a:gd name="connsiteX6" fmla="*/ 108977 w 1017240"/>
              <a:gd name="connsiteY6" fmla="*/ 653846 h 653846"/>
              <a:gd name="connsiteX7" fmla="*/ 0 w 1017240"/>
              <a:gd name="connsiteY7" fmla="*/ 544869 h 653846"/>
              <a:gd name="connsiteX8" fmla="*/ 0 w 1017240"/>
              <a:gd name="connsiteY8" fmla="*/ 108977 h 653846"/>
              <a:gd name="connsiteX0" fmla="*/ 260574 w 1277814"/>
              <a:gd name="connsiteY0" fmla="*/ 108977 h 653846"/>
              <a:gd name="connsiteX1" fmla="*/ 369551 w 1277814"/>
              <a:gd name="connsiteY1" fmla="*/ 0 h 653846"/>
              <a:gd name="connsiteX2" fmla="*/ 1168837 w 1277814"/>
              <a:gd name="connsiteY2" fmla="*/ 0 h 653846"/>
              <a:gd name="connsiteX3" fmla="*/ 1277814 w 1277814"/>
              <a:gd name="connsiteY3" fmla="*/ 108977 h 653846"/>
              <a:gd name="connsiteX4" fmla="*/ 1277814 w 1277814"/>
              <a:gd name="connsiteY4" fmla="*/ 544869 h 653846"/>
              <a:gd name="connsiteX5" fmla="*/ 1168837 w 1277814"/>
              <a:gd name="connsiteY5" fmla="*/ 653846 h 653846"/>
              <a:gd name="connsiteX6" fmla="*/ 369551 w 1277814"/>
              <a:gd name="connsiteY6" fmla="*/ 653846 h 653846"/>
              <a:gd name="connsiteX7" fmla="*/ 260574 w 1277814"/>
              <a:gd name="connsiteY7" fmla="*/ 544869 h 653846"/>
              <a:gd name="connsiteX8" fmla="*/ 0 w 1277814"/>
              <a:gd name="connsiteY8" fmla="*/ 200244 h 653846"/>
              <a:gd name="connsiteX9" fmla="*/ 260574 w 1277814"/>
              <a:gd name="connsiteY9" fmla="*/ 108977 h 653846"/>
              <a:gd name="connsiteX0" fmla="*/ 611729 w 1628969"/>
              <a:gd name="connsiteY0" fmla="*/ 108977 h 653846"/>
              <a:gd name="connsiteX1" fmla="*/ 720706 w 1628969"/>
              <a:gd name="connsiteY1" fmla="*/ 0 h 653846"/>
              <a:gd name="connsiteX2" fmla="*/ 1519992 w 1628969"/>
              <a:gd name="connsiteY2" fmla="*/ 0 h 653846"/>
              <a:gd name="connsiteX3" fmla="*/ 1628969 w 1628969"/>
              <a:gd name="connsiteY3" fmla="*/ 108977 h 653846"/>
              <a:gd name="connsiteX4" fmla="*/ 1628969 w 1628969"/>
              <a:gd name="connsiteY4" fmla="*/ 544869 h 653846"/>
              <a:gd name="connsiteX5" fmla="*/ 1519992 w 1628969"/>
              <a:gd name="connsiteY5" fmla="*/ 653846 h 653846"/>
              <a:gd name="connsiteX6" fmla="*/ 720706 w 1628969"/>
              <a:gd name="connsiteY6" fmla="*/ 653846 h 653846"/>
              <a:gd name="connsiteX7" fmla="*/ 611729 w 1628969"/>
              <a:gd name="connsiteY7" fmla="*/ 544869 h 653846"/>
              <a:gd name="connsiteX8" fmla="*/ 0 w 1628969"/>
              <a:gd name="connsiteY8" fmla="*/ 234657 h 653846"/>
              <a:gd name="connsiteX9" fmla="*/ 611729 w 1628969"/>
              <a:gd name="connsiteY9" fmla="*/ 108977 h 65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8969" h="653846">
                <a:moveTo>
                  <a:pt x="611729" y="108977"/>
                </a:moveTo>
                <a:cubicBezTo>
                  <a:pt x="611729" y="48791"/>
                  <a:pt x="660520" y="0"/>
                  <a:pt x="720706" y="0"/>
                </a:cubicBezTo>
                <a:lnTo>
                  <a:pt x="1519992" y="0"/>
                </a:lnTo>
                <a:cubicBezTo>
                  <a:pt x="1580178" y="0"/>
                  <a:pt x="1628969" y="48791"/>
                  <a:pt x="1628969" y="108977"/>
                </a:cubicBezTo>
                <a:lnTo>
                  <a:pt x="1628969" y="544869"/>
                </a:lnTo>
                <a:cubicBezTo>
                  <a:pt x="1628969" y="605055"/>
                  <a:pt x="1580178" y="653846"/>
                  <a:pt x="1519992" y="653846"/>
                </a:cubicBezTo>
                <a:lnTo>
                  <a:pt x="720706" y="653846"/>
                </a:lnTo>
                <a:cubicBezTo>
                  <a:pt x="660520" y="653846"/>
                  <a:pt x="611729" y="605055"/>
                  <a:pt x="611729" y="544869"/>
                </a:cubicBezTo>
                <a:cubicBezTo>
                  <a:pt x="610084" y="462768"/>
                  <a:pt x="1645" y="316758"/>
                  <a:pt x="0" y="234657"/>
                </a:cubicBezTo>
                <a:cubicBezTo>
                  <a:pt x="1645" y="171460"/>
                  <a:pt x="610084" y="172174"/>
                  <a:pt x="611729" y="1089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b="1" dirty="0">
                <a:solidFill>
                  <a:schemeClr val="accent2"/>
                </a:solidFill>
              </a:rPr>
              <a:t>Pointer </a:t>
            </a:r>
            <a:r>
              <a:rPr lang="nl-NL" sz="1100" b="1" dirty="0" err="1">
                <a:solidFill>
                  <a:schemeClr val="accent2"/>
                </a:solidFill>
              </a:rPr>
              <a:t>arithmetic</a:t>
            </a:r>
            <a:br>
              <a:rPr lang="nl-NL" sz="1100" b="1" dirty="0">
                <a:solidFill>
                  <a:schemeClr val="accent2"/>
                </a:solidFill>
              </a:rPr>
            </a:br>
            <a:r>
              <a:rPr lang="nl-NL" sz="1100" b="1" dirty="0">
                <a:solidFill>
                  <a:schemeClr val="accent2"/>
                </a:solidFill>
              </a:rPr>
              <a:t>     (</a:t>
            </a:r>
            <a:r>
              <a:rPr lang="nl-NL" sz="1100" b="1" dirty="0" err="1">
                <a:solidFill>
                  <a:schemeClr val="accent2"/>
                </a:solidFill>
              </a:rPr>
              <a:t>optimized</a:t>
            </a:r>
            <a:r>
              <a:rPr lang="nl-NL" sz="1100" b="1" dirty="0">
                <a:solidFill>
                  <a:schemeClr val="accent2"/>
                </a:solidFill>
              </a:rPr>
              <a:t>)</a:t>
            </a:r>
            <a:endParaRPr lang="en-GB" sz="1100" b="1" dirty="0">
              <a:solidFill>
                <a:schemeClr val="accent2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3788" y="958646"/>
            <a:ext cx="3450844" cy="337496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tx1"/>
                </a:solidFill>
              </a:rPr>
              <a:t>#define SIZE_ARRAY 5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 err="1">
                <a:solidFill>
                  <a:schemeClr val="accent2"/>
                </a:solidFill>
              </a:rPr>
              <a:t>int</a:t>
            </a:r>
            <a:r>
              <a:rPr lang="en-US" sz="1100" b="1" dirty="0">
                <a:solidFill>
                  <a:schemeClr val="accent2"/>
                </a:solidFill>
              </a:rPr>
              <a:t> *a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size)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0;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for (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i = 0; i &lt; size; i++)</a:t>
            </a:r>
          </a:p>
          <a:p>
            <a:r>
              <a:rPr lang="en-US" sz="1100" dirty="0">
                <a:solidFill>
                  <a:schemeClr val="tx1"/>
                </a:solidFill>
              </a:rPr>
              <a:t>	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  sum += </a:t>
            </a:r>
            <a:r>
              <a:rPr lang="en-US" sz="1100" b="1" dirty="0">
                <a:solidFill>
                  <a:schemeClr val="accent2"/>
                </a:solidFill>
              </a:rPr>
              <a:t>*(</a:t>
            </a:r>
            <a:r>
              <a:rPr lang="en-US" sz="1100" b="1" dirty="0" err="1">
                <a:solidFill>
                  <a:schemeClr val="accent2"/>
                </a:solidFill>
              </a:rPr>
              <a:t>a+i</a:t>
            </a:r>
            <a:r>
              <a:rPr lang="en-US" sz="1100" b="1" dirty="0">
                <a:solidFill>
                  <a:schemeClr val="accent2"/>
                </a:solidFill>
              </a:rPr>
              <a:t>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}</a:t>
            </a:r>
          </a:p>
          <a:p>
            <a:r>
              <a:rPr lang="en-US" sz="1100" dirty="0">
                <a:solidFill>
                  <a:schemeClr val="tx1"/>
                </a:solidFill>
              </a:rPr>
              <a:t>	return sum;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  <a:p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main()</a:t>
            </a:r>
          </a:p>
          <a:p>
            <a:r>
              <a:rPr lang="en-US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a[] = {1,2,3,4,5};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int</a:t>
            </a:r>
            <a:r>
              <a:rPr lang="en-US" sz="1100" dirty="0">
                <a:solidFill>
                  <a:schemeClr val="tx1"/>
                </a:solidFill>
              </a:rPr>
              <a:t> sum = </a:t>
            </a:r>
            <a:r>
              <a:rPr lang="en-US" sz="1100" dirty="0" err="1">
                <a:solidFill>
                  <a:schemeClr val="tx1"/>
                </a:solidFill>
              </a:rPr>
              <a:t>sumOfElements</a:t>
            </a: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sz="1100" b="1" dirty="0">
                <a:solidFill>
                  <a:schemeClr val="accent2"/>
                </a:solidFill>
              </a:rPr>
              <a:t>a</a:t>
            </a:r>
            <a:r>
              <a:rPr lang="en-US" sz="1100" dirty="0">
                <a:solidFill>
                  <a:schemeClr val="tx1"/>
                </a:solidFill>
              </a:rPr>
              <a:t>, SIZE_ARRAY);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	</a:t>
            </a:r>
            <a:r>
              <a:rPr lang="en-US" sz="1100" dirty="0" err="1">
                <a:solidFill>
                  <a:schemeClr val="tx1"/>
                </a:solidFill>
              </a:rPr>
              <a:t>printf</a:t>
            </a:r>
            <a:r>
              <a:rPr lang="en-US" sz="1100" dirty="0">
                <a:solidFill>
                  <a:schemeClr val="tx1"/>
                </a:solidFill>
              </a:rPr>
              <a:t>(“Sum of elements is %d\n”, sum);</a:t>
            </a:r>
          </a:p>
          <a:p>
            <a:r>
              <a:rPr lang="en-US" sz="1100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9" name="Rounded Rectangle 14"/>
          <p:cNvSpPr/>
          <p:nvPr/>
        </p:nvSpPr>
        <p:spPr>
          <a:xfrm>
            <a:off x="2276446" y="2235036"/>
            <a:ext cx="1450258" cy="653846"/>
          </a:xfrm>
          <a:custGeom>
            <a:avLst/>
            <a:gdLst>
              <a:gd name="connsiteX0" fmla="*/ 0 w 1017240"/>
              <a:gd name="connsiteY0" fmla="*/ 108977 h 653846"/>
              <a:gd name="connsiteX1" fmla="*/ 108977 w 1017240"/>
              <a:gd name="connsiteY1" fmla="*/ 0 h 653846"/>
              <a:gd name="connsiteX2" fmla="*/ 908263 w 1017240"/>
              <a:gd name="connsiteY2" fmla="*/ 0 h 653846"/>
              <a:gd name="connsiteX3" fmla="*/ 1017240 w 1017240"/>
              <a:gd name="connsiteY3" fmla="*/ 108977 h 653846"/>
              <a:gd name="connsiteX4" fmla="*/ 1017240 w 1017240"/>
              <a:gd name="connsiteY4" fmla="*/ 544869 h 653846"/>
              <a:gd name="connsiteX5" fmla="*/ 908263 w 1017240"/>
              <a:gd name="connsiteY5" fmla="*/ 653846 h 653846"/>
              <a:gd name="connsiteX6" fmla="*/ 108977 w 1017240"/>
              <a:gd name="connsiteY6" fmla="*/ 653846 h 653846"/>
              <a:gd name="connsiteX7" fmla="*/ 0 w 1017240"/>
              <a:gd name="connsiteY7" fmla="*/ 544869 h 653846"/>
              <a:gd name="connsiteX8" fmla="*/ 0 w 1017240"/>
              <a:gd name="connsiteY8" fmla="*/ 108977 h 653846"/>
              <a:gd name="connsiteX0" fmla="*/ 260574 w 1277814"/>
              <a:gd name="connsiteY0" fmla="*/ 108977 h 653846"/>
              <a:gd name="connsiteX1" fmla="*/ 369551 w 1277814"/>
              <a:gd name="connsiteY1" fmla="*/ 0 h 653846"/>
              <a:gd name="connsiteX2" fmla="*/ 1168837 w 1277814"/>
              <a:gd name="connsiteY2" fmla="*/ 0 h 653846"/>
              <a:gd name="connsiteX3" fmla="*/ 1277814 w 1277814"/>
              <a:gd name="connsiteY3" fmla="*/ 108977 h 653846"/>
              <a:gd name="connsiteX4" fmla="*/ 1277814 w 1277814"/>
              <a:gd name="connsiteY4" fmla="*/ 544869 h 653846"/>
              <a:gd name="connsiteX5" fmla="*/ 1168837 w 1277814"/>
              <a:gd name="connsiteY5" fmla="*/ 653846 h 653846"/>
              <a:gd name="connsiteX6" fmla="*/ 369551 w 1277814"/>
              <a:gd name="connsiteY6" fmla="*/ 653846 h 653846"/>
              <a:gd name="connsiteX7" fmla="*/ 260574 w 1277814"/>
              <a:gd name="connsiteY7" fmla="*/ 544869 h 653846"/>
              <a:gd name="connsiteX8" fmla="*/ 0 w 1277814"/>
              <a:gd name="connsiteY8" fmla="*/ 200244 h 653846"/>
              <a:gd name="connsiteX9" fmla="*/ 260574 w 1277814"/>
              <a:gd name="connsiteY9" fmla="*/ 108977 h 65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814" h="653846">
                <a:moveTo>
                  <a:pt x="260574" y="108977"/>
                </a:moveTo>
                <a:cubicBezTo>
                  <a:pt x="260574" y="48791"/>
                  <a:pt x="309365" y="0"/>
                  <a:pt x="369551" y="0"/>
                </a:cubicBezTo>
                <a:lnTo>
                  <a:pt x="1168837" y="0"/>
                </a:lnTo>
                <a:cubicBezTo>
                  <a:pt x="1229023" y="0"/>
                  <a:pt x="1277814" y="48791"/>
                  <a:pt x="1277814" y="108977"/>
                </a:cubicBezTo>
                <a:lnTo>
                  <a:pt x="1277814" y="544869"/>
                </a:lnTo>
                <a:cubicBezTo>
                  <a:pt x="1277814" y="605055"/>
                  <a:pt x="1229023" y="653846"/>
                  <a:pt x="1168837" y="653846"/>
                </a:cubicBezTo>
                <a:lnTo>
                  <a:pt x="369551" y="653846"/>
                </a:lnTo>
                <a:cubicBezTo>
                  <a:pt x="309365" y="653846"/>
                  <a:pt x="260574" y="605055"/>
                  <a:pt x="260574" y="544869"/>
                </a:cubicBezTo>
                <a:cubicBezTo>
                  <a:pt x="258929" y="462768"/>
                  <a:pt x="1645" y="282345"/>
                  <a:pt x="0" y="200244"/>
                </a:cubicBezTo>
                <a:cubicBezTo>
                  <a:pt x="1645" y="137047"/>
                  <a:pt x="258929" y="172174"/>
                  <a:pt x="260574" y="1089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b="1" dirty="0">
                <a:solidFill>
                  <a:schemeClr val="accent2"/>
                </a:solidFill>
              </a:rPr>
              <a:t>Pointer </a:t>
            </a:r>
            <a:r>
              <a:rPr lang="nl-NL" sz="1100" b="1" dirty="0" err="1">
                <a:solidFill>
                  <a:schemeClr val="accent2"/>
                </a:solidFill>
              </a:rPr>
              <a:t>arithmetic</a:t>
            </a:r>
            <a:br>
              <a:rPr lang="nl-NL" sz="1100" b="1" dirty="0">
                <a:solidFill>
                  <a:schemeClr val="accent2"/>
                </a:solidFill>
              </a:rPr>
            </a:br>
            <a:r>
              <a:rPr lang="nl-NL" sz="1100" b="1" dirty="0">
                <a:solidFill>
                  <a:schemeClr val="accent2"/>
                </a:solidFill>
              </a:rPr>
              <a:t> (</a:t>
            </a:r>
            <a:r>
              <a:rPr lang="nl-NL" sz="1100" b="1" dirty="0" err="1">
                <a:solidFill>
                  <a:schemeClr val="accent2"/>
                </a:solidFill>
              </a:rPr>
              <a:t>not</a:t>
            </a:r>
            <a:r>
              <a:rPr lang="nl-NL" sz="1100" b="1" dirty="0">
                <a:solidFill>
                  <a:schemeClr val="accent2"/>
                </a:solidFill>
              </a:rPr>
              <a:t> </a:t>
            </a:r>
            <a:r>
              <a:rPr lang="nl-NL" sz="1100" b="1" dirty="0" err="1">
                <a:solidFill>
                  <a:schemeClr val="accent2"/>
                </a:solidFill>
              </a:rPr>
              <a:t>optimized</a:t>
            </a:r>
            <a:r>
              <a:rPr lang="nl-NL" sz="1100" b="1" dirty="0">
                <a:solidFill>
                  <a:schemeClr val="accent2"/>
                </a:solidFill>
              </a:rPr>
              <a:t>)</a:t>
            </a:r>
            <a:endParaRPr lang="en-GB" sz="11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801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165291"/>
              </p:ext>
            </p:extLst>
          </p:nvPr>
        </p:nvGraphicFramePr>
        <p:xfrm>
          <a:off x="107120" y="1324180"/>
          <a:ext cx="8929760" cy="2757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7466">
                  <a:extLst>
                    <a:ext uri="{9D8B030D-6E8A-4147-A177-3AD203B41FA5}">
                      <a16:colId xmlns:a16="http://schemas.microsoft.com/office/drawing/2014/main" val="779906972"/>
                    </a:ext>
                  </a:extLst>
                </a:gridCol>
                <a:gridCol w="6642294">
                  <a:extLst>
                    <a:ext uri="{9D8B030D-6E8A-4147-A177-3AD203B41FA5}">
                      <a16:colId xmlns:a16="http://schemas.microsoft.com/office/drawing/2014/main" val="2870099881"/>
                    </a:ext>
                  </a:extLst>
                </a:gridCol>
              </a:tblGrid>
              <a:tr h="237588">
                <a:tc>
                  <a:txBody>
                    <a:bodyPr/>
                    <a:lstStyle/>
                    <a:p>
                      <a:r>
                        <a:rPr lang="en-GB" sz="1600" dirty="0"/>
                        <a:t>Function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count_value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98281"/>
                  </a:ext>
                </a:extLst>
              </a:tr>
              <a:tr h="532150">
                <a:tc>
                  <a:txBody>
                    <a:bodyPr/>
                    <a:lstStyle/>
                    <a:p>
                      <a:r>
                        <a:rPr lang="en-GB" sz="16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function counts the occurrence of a specified value in</a:t>
                      </a:r>
                      <a:r>
                        <a:rPr lang="en-GB" sz="1600" baseline="0" dirty="0"/>
                        <a:t> an array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57903"/>
                  </a:ext>
                </a:extLst>
              </a:tr>
              <a:tr h="506362">
                <a:tc>
                  <a:txBody>
                    <a:bodyPr/>
                    <a:lstStyle/>
                    <a:p>
                      <a:r>
                        <a:rPr lang="nl-NL" sz="1600" dirty="0" err="1"/>
                        <a:t>Possible</a:t>
                      </a:r>
                      <a:r>
                        <a:rPr lang="nl-NL" sz="1600" dirty="0"/>
                        <a:t> prototype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 err="1"/>
                        <a:t>bool</a:t>
                      </a:r>
                      <a:r>
                        <a:rPr lang="nl-NL" sz="1600" dirty="0"/>
                        <a:t> </a:t>
                      </a:r>
                      <a:r>
                        <a:rPr lang="nl-NL" sz="1600" dirty="0" err="1"/>
                        <a:t>count_value</a:t>
                      </a:r>
                      <a:r>
                        <a:rPr lang="nl-NL" sz="1600" dirty="0"/>
                        <a:t>(int*</a:t>
                      </a:r>
                      <a:r>
                        <a:rPr lang="nl-NL" sz="1600" baseline="0" dirty="0"/>
                        <a:t> array, int </a:t>
                      </a:r>
                      <a:r>
                        <a:rPr lang="nl-NL" sz="1600" baseline="0" dirty="0" err="1"/>
                        <a:t>size_array</a:t>
                      </a:r>
                      <a:r>
                        <a:rPr lang="nl-NL" sz="1600" baseline="0" dirty="0"/>
                        <a:t>, int </a:t>
                      </a:r>
                      <a:r>
                        <a:rPr lang="nl-NL" sz="1600" baseline="0" dirty="0" err="1"/>
                        <a:t>value</a:t>
                      </a:r>
                      <a:r>
                        <a:rPr lang="nl-NL" sz="1600" baseline="0" dirty="0"/>
                        <a:t>, int* </a:t>
                      </a:r>
                      <a:r>
                        <a:rPr lang="nl-NL" sz="1600" baseline="0" dirty="0" err="1"/>
                        <a:t>count</a:t>
                      </a:r>
                      <a:r>
                        <a:rPr lang="nl-NL" sz="1600" baseline="0" dirty="0"/>
                        <a:t>)</a:t>
                      </a:r>
                      <a:endParaRPr lang="en-GB" sz="1600" dirty="0"/>
                    </a:p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0016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nl-NL" sz="1600" dirty="0"/>
                        <a:t>Tips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Ensure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that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you</a:t>
                      </a:r>
                      <a:r>
                        <a:rPr lang="nl-NL" sz="1600" baseline="0" dirty="0"/>
                        <a:t> do </a:t>
                      </a:r>
                      <a:r>
                        <a:rPr lang="nl-NL" sz="1600" baseline="0" dirty="0" err="1"/>
                        <a:t>not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process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invalid</a:t>
                      </a:r>
                      <a:r>
                        <a:rPr lang="nl-NL" sz="1600" baseline="0" dirty="0"/>
                        <a:t> pointers. </a:t>
                      </a:r>
                      <a:r>
                        <a:rPr lang="nl-NL" sz="1600" baseline="0" dirty="0" err="1"/>
                        <a:t>Remember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that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there</a:t>
                      </a:r>
                      <a:r>
                        <a:rPr lang="nl-NL" sz="1600" baseline="0" dirty="0"/>
                        <a:t> are </a:t>
                      </a:r>
                      <a:r>
                        <a:rPr lang="nl-NL" sz="1600" baseline="0" dirty="0" err="1"/>
                        <a:t>two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ways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to</a:t>
                      </a:r>
                      <a:r>
                        <a:rPr lang="nl-NL" sz="1600" baseline="0" dirty="0"/>
                        <a:t> do </a:t>
                      </a:r>
                      <a:r>
                        <a:rPr lang="nl-NL" sz="1600" baseline="0" dirty="0" err="1"/>
                        <a:t>so</a:t>
                      </a:r>
                      <a:r>
                        <a:rPr lang="nl-NL" sz="1600" baseline="0" dirty="0"/>
                        <a:t> (</a:t>
                      </a:r>
                      <a:r>
                        <a:rPr lang="nl-NL" sz="1600" baseline="0" dirty="0" err="1"/>
                        <a:t>refer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to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lesson</a:t>
                      </a:r>
                      <a:r>
                        <a:rPr lang="nl-NL" sz="1600" baseline="0" dirty="0"/>
                        <a:t> of Week4)</a:t>
                      </a:r>
                      <a:br>
                        <a:rPr lang="nl-NL" sz="1600" baseline="0" dirty="0"/>
                      </a:br>
                      <a:br>
                        <a:rPr lang="nl-NL" sz="1600" baseline="0" dirty="0"/>
                      </a:br>
                      <a:r>
                        <a:rPr lang="nl-NL" sz="1600" baseline="0" dirty="0" err="1"/>
                        <a:t>You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may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use</a:t>
                      </a:r>
                      <a:r>
                        <a:rPr lang="nl-NL" sz="1600" baseline="0" dirty="0"/>
                        <a:t> pointer </a:t>
                      </a:r>
                      <a:r>
                        <a:rPr lang="nl-NL" sz="1600" baseline="0" dirty="0" err="1"/>
                        <a:t>arithmetic</a:t>
                      </a:r>
                      <a:r>
                        <a:rPr lang="nl-NL" sz="1600" baseline="0" dirty="0"/>
                        <a:t> or array indexing. </a:t>
                      </a:r>
                      <a:r>
                        <a:rPr lang="nl-NL" sz="1600" baseline="0" dirty="0" err="1"/>
                        <a:t>Whichever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your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choice</a:t>
                      </a:r>
                      <a:r>
                        <a:rPr lang="nl-NL" sz="1600" baseline="0" dirty="0"/>
                        <a:t>, make </a:t>
                      </a:r>
                      <a:r>
                        <a:rPr lang="nl-NL" sz="1600" baseline="0" dirty="0" err="1"/>
                        <a:t>sure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to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be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able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to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motivate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your</a:t>
                      </a:r>
                      <a:r>
                        <a:rPr lang="nl-NL" sz="1600" baseline="0" dirty="0"/>
                        <a:t> </a:t>
                      </a:r>
                      <a:r>
                        <a:rPr lang="nl-NL" sz="1600" baseline="0" dirty="0" err="1"/>
                        <a:t>choice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54088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452975" y="206375"/>
            <a:ext cx="3137572" cy="78616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can</a:t>
            </a:r>
            <a:r>
              <a:rPr lang="nl-NL" sz="1600" dirty="0"/>
              <a:t> do </a:t>
            </a:r>
            <a:r>
              <a:rPr lang="nl-NL" sz="1600" dirty="0" err="1"/>
              <a:t>it</a:t>
            </a:r>
            <a:r>
              <a:rPr lang="nl-NL" sz="1600" dirty="0"/>
              <a:t> without tools </a:t>
            </a:r>
            <a:r>
              <a:rPr lang="nl-NL" sz="1600" dirty="0" err="1"/>
              <a:t>such</a:t>
            </a:r>
            <a:r>
              <a:rPr lang="nl-NL" sz="1600" dirty="0"/>
              <a:t> as </a:t>
            </a:r>
            <a:r>
              <a:rPr lang="nl-NL" sz="1600" dirty="0" err="1"/>
              <a:t>ChatGPT</a:t>
            </a:r>
            <a:r>
              <a:rPr lang="nl-NL" sz="1600" dirty="0"/>
              <a:t>!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0197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674615"/>
              </p:ext>
            </p:extLst>
          </p:nvPr>
        </p:nvGraphicFramePr>
        <p:xfrm>
          <a:off x="553452" y="1064812"/>
          <a:ext cx="8037095" cy="3021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8799">
                  <a:extLst>
                    <a:ext uri="{9D8B030D-6E8A-4147-A177-3AD203B41FA5}">
                      <a16:colId xmlns:a16="http://schemas.microsoft.com/office/drawing/2014/main" val="779906972"/>
                    </a:ext>
                  </a:extLst>
                </a:gridCol>
                <a:gridCol w="5978296">
                  <a:extLst>
                    <a:ext uri="{9D8B030D-6E8A-4147-A177-3AD203B41FA5}">
                      <a16:colId xmlns:a16="http://schemas.microsoft.com/office/drawing/2014/main" val="2870099881"/>
                    </a:ext>
                  </a:extLst>
                </a:gridCol>
              </a:tblGrid>
              <a:tr h="237588">
                <a:tc>
                  <a:txBody>
                    <a:bodyPr/>
                    <a:lstStyle/>
                    <a:p>
                      <a:r>
                        <a:rPr lang="en-GB" dirty="0"/>
                        <a:t>Function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search_value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98281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function checks</a:t>
                      </a:r>
                      <a:r>
                        <a:rPr lang="en-GB" baseline="0" dirty="0"/>
                        <a:t> if an array contains a specified value.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57903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nl-NL" dirty="0" err="1"/>
                        <a:t>Possible</a:t>
                      </a:r>
                      <a:r>
                        <a:rPr lang="nl-NL" dirty="0"/>
                        <a:t> prototype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bool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search_value</a:t>
                      </a:r>
                      <a:r>
                        <a:rPr lang="nl-NL" dirty="0"/>
                        <a:t>(int*</a:t>
                      </a:r>
                      <a:r>
                        <a:rPr lang="nl-NL" baseline="0" dirty="0"/>
                        <a:t> array, int </a:t>
                      </a:r>
                      <a:r>
                        <a:rPr lang="nl-NL" baseline="0" dirty="0" err="1"/>
                        <a:t>size_array</a:t>
                      </a:r>
                      <a:r>
                        <a:rPr lang="nl-NL" baseline="0" dirty="0"/>
                        <a:t>, int </a:t>
                      </a:r>
                      <a:r>
                        <a:rPr lang="nl-NL" baseline="0" dirty="0" err="1"/>
                        <a:t>value</a:t>
                      </a:r>
                      <a:r>
                        <a:rPr lang="nl-NL" baseline="0" dirty="0"/>
                        <a:t>, </a:t>
                      </a:r>
                      <a:r>
                        <a:rPr lang="nl-NL" baseline="0" dirty="0" err="1"/>
                        <a:t>bool</a:t>
                      </a:r>
                      <a:r>
                        <a:rPr lang="nl-NL" baseline="0" dirty="0"/>
                        <a:t>* </a:t>
                      </a:r>
                      <a:r>
                        <a:rPr lang="nl-NL" baseline="0" dirty="0" err="1"/>
                        <a:t>result</a:t>
                      </a:r>
                      <a:r>
                        <a:rPr lang="nl-NL" baseline="0" dirty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0016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nl-NL" dirty="0"/>
                        <a:t>Tips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Will </a:t>
                      </a:r>
                      <a:r>
                        <a:rPr lang="nl-NL" dirty="0" err="1"/>
                        <a:t>you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need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to</a:t>
                      </a:r>
                      <a:r>
                        <a:rPr lang="nl-NL" dirty="0"/>
                        <a:t> (</a:t>
                      </a:r>
                      <a:r>
                        <a:rPr lang="nl-NL" dirty="0" err="1"/>
                        <a:t>always</a:t>
                      </a:r>
                      <a:r>
                        <a:rPr lang="nl-NL" dirty="0"/>
                        <a:t>) </a:t>
                      </a:r>
                      <a:r>
                        <a:rPr lang="nl-NL" dirty="0" err="1"/>
                        <a:t>iterate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trough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all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elements</a:t>
                      </a:r>
                      <a:r>
                        <a:rPr lang="nl-NL" dirty="0"/>
                        <a:t> of </a:t>
                      </a:r>
                      <a:r>
                        <a:rPr lang="nl-NL" dirty="0" err="1"/>
                        <a:t>the</a:t>
                      </a:r>
                      <a:r>
                        <a:rPr lang="nl-NL" dirty="0"/>
                        <a:t> array? </a:t>
                      </a:r>
                      <a:r>
                        <a:rPr lang="nl-NL" dirty="0" err="1"/>
                        <a:t>Think</a:t>
                      </a:r>
                      <a:r>
                        <a:rPr lang="nl-NL" dirty="0"/>
                        <a:t> of </a:t>
                      </a:r>
                      <a:r>
                        <a:rPr lang="nl-NL" dirty="0" err="1"/>
                        <a:t>optimising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your</a:t>
                      </a:r>
                      <a:r>
                        <a:rPr lang="nl-NL" dirty="0"/>
                        <a:t> search </a:t>
                      </a:r>
                      <a:r>
                        <a:rPr lang="nl-NL" dirty="0" err="1"/>
                        <a:t>whenever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possible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55878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452975" y="206375"/>
            <a:ext cx="3137572" cy="78616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can</a:t>
            </a:r>
            <a:r>
              <a:rPr lang="nl-NL" sz="1600" dirty="0"/>
              <a:t> do </a:t>
            </a:r>
            <a:r>
              <a:rPr lang="nl-NL" sz="1600" dirty="0" err="1"/>
              <a:t>it</a:t>
            </a:r>
            <a:r>
              <a:rPr lang="nl-NL" sz="1600" dirty="0"/>
              <a:t> without tools </a:t>
            </a:r>
            <a:r>
              <a:rPr lang="nl-NL" sz="1600" dirty="0" err="1"/>
              <a:t>such</a:t>
            </a:r>
            <a:r>
              <a:rPr lang="nl-NL" sz="1600" dirty="0"/>
              <a:t> as </a:t>
            </a:r>
            <a:r>
              <a:rPr lang="nl-NL" sz="1600" dirty="0" err="1"/>
              <a:t>ChatGPT</a:t>
            </a:r>
            <a:r>
              <a:rPr lang="nl-NL" sz="1600" dirty="0"/>
              <a:t>!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89320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221508"/>
              </p:ext>
            </p:extLst>
          </p:nvPr>
        </p:nvGraphicFramePr>
        <p:xfrm>
          <a:off x="577516" y="1579264"/>
          <a:ext cx="8037095" cy="3050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8799">
                  <a:extLst>
                    <a:ext uri="{9D8B030D-6E8A-4147-A177-3AD203B41FA5}">
                      <a16:colId xmlns:a16="http://schemas.microsoft.com/office/drawing/2014/main" val="779906972"/>
                    </a:ext>
                  </a:extLst>
                </a:gridCol>
                <a:gridCol w="5978296">
                  <a:extLst>
                    <a:ext uri="{9D8B030D-6E8A-4147-A177-3AD203B41FA5}">
                      <a16:colId xmlns:a16="http://schemas.microsoft.com/office/drawing/2014/main" val="2870099881"/>
                    </a:ext>
                  </a:extLst>
                </a:gridCol>
              </a:tblGrid>
              <a:tr h="237588">
                <a:tc>
                  <a:txBody>
                    <a:bodyPr/>
                    <a:lstStyle/>
                    <a:p>
                      <a:r>
                        <a:rPr lang="en-GB" dirty="0"/>
                        <a:t>Function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reverse_order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98281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function reverses the order of elements in an array</a:t>
                      </a:r>
                      <a:r>
                        <a:rPr lang="en-GB" baseline="0" dirty="0"/>
                        <a:t>. </a:t>
                      </a:r>
                      <a:br>
                        <a:rPr lang="en-GB" baseline="0" dirty="0"/>
                      </a:b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57903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nl-NL" dirty="0" err="1"/>
                        <a:t>Possible</a:t>
                      </a:r>
                      <a:r>
                        <a:rPr lang="nl-NL" dirty="0"/>
                        <a:t> prototype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bool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reverse_order</a:t>
                      </a:r>
                      <a:r>
                        <a:rPr lang="nl-NL" dirty="0"/>
                        <a:t>(int*</a:t>
                      </a:r>
                      <a:r>
                        <a:rPr lang="nl-NL" baseline="0" dirty="0"/>
                        <a:t> array, int </a:t>
                      </a:r>
                      <a:r>
                        <a:rPr lang="nl-NL" baseline="0" dirty="0" err="1"/>
                        <a:t>size_array</a:t>
                      </a:r>
                      <a:r>
                        <a:rPr lang="nl-NL" baseline="0" dirty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0016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nl-NL" dirty="0"/>
                        <a:t>Tips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/>
                        <a:t>Think of taking advantage of modularity. Will you re-use the swap function of lesson of week5?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57511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477039" y="481678"/>
            <a:ext cx="3137572" cy="78616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can</a:t>
            </a:r>
            <a:r>
              <a:rPr lang="nl-NL" sz="1600" dirty="0"/>
              <a:t> do </a:t>
            </a:r>
            <a:r>
              <a:rPr lang="nl-NL" sz="1600" dirty="0" err="1"/>
              <a:t>it</a:t>
            </a:r>
            <a:r>
              <a:rPr lang="nl-NL" sz="1600" dirty="0"/>
              <a:t> without tools </a:t>
            </a:r>
            <a:r>
              <a:rPr lang="nl-NL" sz="1600" dirty="0" err="1"/>
              <a:t>such</a:t>
            </a:r>
            <a:r>
              <a:rPr lang="nl-NL" sz="1600" dirty="0"/>
              <a:t> as </a:t>
            </a:r>
            <a:r>
              <a:rPr lang="nl-NL" sz="1600" dirty="0" err="1"/>
              <a:t>ChatGPT</a:t>
            </a:r>
            <a:r>
              <a:rPr lang="nl-NL" sz="1600" dirty="0"/>
              <a:t>!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248573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Sorting arrays: “bubble sort” algorithm</a:t>
            </a:r>
            <a:br>
              <a:rPr lang="en-US" dirty="0"/>
            </a:br>
            <a:r>
              <a:rPr lang="en-US"/>
              <a:t>(Self-study</a:t>
            </a:r>
            <a:r>
              <a:rPr lang="en-US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1063625"/>
            <a:ext cx="7629525" cy="341788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084589" y="3371393"/>
            <a:ext cx="3137572" cy="78616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How </a:t>
            </a:r>
            <a:r>
              <a:rPr lang="nl-NL" sz="1600" dirty="0" err="1"/>
              <a:t>many</a:t>
            </a:r>
            <a:r>
              <a:rPr lang="nl-NL" sz="1600" dirty="0"/>
              <a:t> “</a:t>
            </a:r>
            <a:r>
              <a:rPr lang="nl-NL" sz="1600" dirty="0" err="1"/>
              <a:t>compare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swap” </a:t>
            </a:r>
            <a:r>
              <a:rPr lang="nl-NL" sz="1600" dirty="0" err="1"/>
              <a:t>needed</a:t>
            </a:r>
            <a:r>
              <a:rPr lang="nl-NL" sz="1600" dirty="0"/>
              <a:t>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sort</a:t>
            </a:r>
            <a:r>
              <a:rPr lang="nl-NL" sz="1600" dirty="0"/>
              <a:t> </a:t>
            </a:r>
            <a:r>
              <a:rPr lang="nl-NL" sz="1600" dirty="0" err="1"/>
              <a:t>an</a:t>
            </a:r>
            <a:r>
              <a:rPr lang="nl-NL" sz="1600" dirty="0"/>
              <a:t> array? Does </a:t>
            </a:r>
            <a:r>
              <a:rPr lang="nl-NL" sz="1600" dirty="0" err="1"/>
              <a:t>it</a:t>
            </a:r>
            <a:r>
              <a:rPr lang="nl-NL" sz="1600" dirty="0"/>
              <a:t> </a:t>
            </a:r>
            <a:r>
              <a:rPr lang="nl-NL" sz="1600" dirty="0" err="1"/>
              <a:t>depend</a:t>
            </a:r>
            <a:r>
              <a:rPr lang="nl-NL" sz="1600" dirty="0"/>
              <a:t> on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size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array?</a:t>
            </a:r>
            <a:endParaRPr lang="en-GB" sz="1600" dirty="0"/>
          </a:p>
        </p:txBody>
      </p:sp>
      <p:sp>
        <p:nvSpPr>
          <p:cNvPr id="7" name="Rounded Rectangle 6"/>
          <p:cNvSpPr/>
          <p:nvPr/>
        </p:nvSpPr>
        <p:spPr>
          <a:xfrm>
            <a:off x="4111918" y="4280311"/>
            <a:ext cx="3137572" cy="78616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How </a:t>
            </a:r>
            <a:r>
              <a:rPr lang="nl-NL" sz="1600" dirty="0" err="1"/>
              <a:t>many</a:t>
            </a:r>
            <a:r>
              <a:rPr lang="nl-NL" sz="1600" dirty="0"/>
              <a:t> “</a:t>
            </a:r>
            <a:r>
              <a:rPr lang="nl-NL" sz="1600" dirty="0" err="1"/>
              <a:t>for</a:t>
            </a:r>
            <a:r>
              <a:rPr lang="nl-NL" sz="1600" dirty="0"/>
              <a:t> loop” </a:t>
            </a:r>
            <a:r>
              <a:rPr lang="nl-NL" sz="1600" dirty="0" err="1"/>
              <a:t>needed</a:t>
            </a:r>
            <a:r>
              <a:rPr lang="nl-NL" sz="1600" dirty="0"/>
              <a:t>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sort</a:t>
            </a:r>
            <a:r>
              <a:rPr lang="nl-NL" sz="1600" dirty="0"/>
              <a:t> </a:t>
            </a:r>
            <a:r>
              <a:rPr lang="nl-NL" sz="1600" dirty="0" err="1"/>
              <a:t>an</a:t>
            </a:r>
            <a:r>
              <a:rPr lang="nl-NL" sz="1600" dirty="0"/>
              <a:t> array? Does </a:t>
            </a:r>
            <a:r>
              <a:rPr lang="nl-NL" sz="1600" dirty="0" err="1"/>
              <a:t>it</a:t>
            </a:r>
            <a:r>
              <a:rPr lang="nl-NL" sz="1600" dirty="0"/>
              <a:t> </a:t>
            </a:r>
            <a:r>
              <a:rPr lang="nl-NL" sz="1600" dirty="0" err="1"/>
              <a:t>depend</a:t>
            </a:r>
            <a:r>
              <a:rPr lang="nl-NL" sz="1600" dirty="0"/>
              <a:t> on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size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array?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92786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Sorting arrays: “exchange sort” algorithm</a:t>
            </a:r>
            <a:br>
              <a:rPr lang="en-US" dirty="0"/>
            </a:br>
            <a:r>
              <a:rPr lang="en-US" dirty="0"/>
              <a:t>(Self-study)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1063625"/>
            <a:ext cx="7629525" cy="341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09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917879"/>
              </p:ext>
            </p:extLst>
          </p:nvPr>
        </p:nvGraphicFramePr>
        <p:xfrm>
          <a:off x="577516" y="1579264"/>
          <a:ext cx="8037095" cy="2135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8799">
                  <a:extLst>
                    <a:ext uri="{9D8B030D-6E8A-4147-A177-3AD203B41FA5}">
                      <a16:colId xmlns:a16="http://schemas.microsoft.com/office/drawing/2014/main" val="779906972"/>
                    </a:ext>
                  </a:extLst>
                </a:gridCol>
                <a:gridCol w="5978296">
                  <a:extLst>
                    <a:ext uri="{9D8B030D-6E8A-4147-A177-3AD203B41FA5}">
                      <a16:colId xmlns:a16="http://schemas.microsoft.com/office/drawing/2014/main" val="2870099881"/>
                    </a:ext>
                  </a:extLst>
                </a:gridCol>
              </a:tblGrid>
              <a:tr h="237588">
                <a:tc>
                  <a:txBody>
                    <a:bodyPr/>
                    <a:lstStyle/>
                    <a:p>
                      <a:r>
                        <a:rPr lang="en-GB" dirty="0"/>
                        <a:t>Function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bubble_sort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98281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function sorts an array using the bubble sort algorithm</a:t>
                      </a:r>
                      <a:r>
                        <a:rPr lang="en-GB" baseline="0" dirty="0"/>
                        <a:t>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57903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nl-NL" dirty="0" err="1"/>
                        <a:t>Possible</a:t>
                      </a:r>
                      <a:r>
                        <a:rPr lang="nl-NL" dirty="0"/>
                        <a:t> prototype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bool</a:t>
                      </a:r>
                      <a:r>
                        <a:rPr lang="nl-NL" dirty="0"/>
                        <a:t> </a:t>
                      </a:r>
                      <a:r>
                        <a:rPr lang="nl-NL" dirty="0" err="1"/>
                        <a:t>bubble_sort</a:t>
                      </a:r>
                      <a:r>
                        <a:rPr lang="nl-NL" dirty="0"/>
                        <a:t>(int*</a:t>
                      </a:r>
                      <a:r>
                        <a:rPr lang="nl-NL" baseline="0" dirty="0"/>
                        <a:t> array, int </a:t>
                      </a:r>
                      <a:r>
                        <a:rPr lang="nl-NL" baseline="0" dirty="0" err="1"/>
                        <a:t>size_array</a:t>
                      </a:r>
                      <a:r>
                        <a:rPr lang="nl-NL" baseline="0" dirty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001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299243" y="277458"/>
            <a:ext cx="3137572" cy="78616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can</a:t>
            </a:r>
            <a:r>
              <a:rPr lang="nl-NL" sz="1600" dirty="0"/>
              <a:t> do </a:t>
            </a:r>
            <a:r>
              <a:rPr lang="nl-NL" sz="1600" dirty="0" err="1"/>
              <a:t>it</a:t>
            </a:r>
            <a:r>
              <a:rPr lang="nl-NL" sz="1600" dirty="0"/>
              <a:t> without tools </a:t>
            </a:r>
            <a:r>
              <a:rPr lang="nl-NL" sz="1600" dirty="0" err="1"/>
              <a:t>such</a:t>
            </a:r>
            <a:r>
              <a:rPr lang="nl-NL" sz="1600" dirty="0"/>
              <a:t> as </a:t>
            </a:r>
            <a:r>
              <a:rPr lang="nl-NL" sz="1600" dirty="0" err="1"/>
              <a:t>ChatGPT</a:t>
            </a:r>
            <a:r>
              <a:rPr lang="nl-NL" sz="1600" dirty="0"/>
              <a:t>!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80818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808374"/>
              </p:ext>
            </p:extLst>
          </p:nvPr>
        </p:nvGraphicFramePr>
        <p:xfrm>
          <a:off x="577516" y="1579264"/>
          <a:ext cx="8037095" cy="2135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8799">
                  <a:extLst>
                    <a:ext uri="{9D8B030D-6E8A-4147-A177-3AD203B41FA5}">
                      <a16:colId xmlns:a16="http://schemas.microsoft.com/office/drawing/2014/main" val="779906972"/>
                    </a:ext>
                  </a:extLst>
                </a:gridCol>
                <a:gridCol w="5978296">
                  <a:extLst>
                    <a:ext uri="{9D8B030D-6E8A-4147-A177-3AD203B41FA5}">
                      <a16:colId xmlns:a16="http://schemas.microsoft.com/office/drawing/2014/main" val="2870099881"/>
                    </a:ext>
                  </a:extLst>
                </a:gridCol>
              </a:tblGrid>
              <a:tr h="237588">
                <a:tc>
                  <a:txBody>
                    <a:bodyPr/>
                    <a:lstStyle/>
                    <a:p>
                      <a:r>
                        <a:rPr lang="en-GB" dirty="0"/>
                        <a:t>Function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exchange_sort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98281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function sorts an array using the exchange sort algorithm</a:t>
                      </a:r>
                      <a:r>
                        <a:rPr lang="en-GB" baseline="0" dirty="0"/>
                        <a:t>.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57903"/>
                  </a:ext>
                </a:extLst>
              </a:tr>
              <a:tr h="885097">
                <a:tc>
                  <a:txBody>
                    <a:bodyPr/>
                    <a:lstStyle/>
                    <a:p>
                      <a:r>
                        <a:rPr lang="nl-NL" dirty="0" err="1"/>
                        <a:t>Possible</a:t>
                      </a:r>
                      <a:r>
                        <a:rPr lang="nl-NL" dirty="0"/>
                        <a:t> prototype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bool</a:t>
                      </a:r>
                      <a:r>
                        <a:rPr lang="nl-NL" baseline="0" dirty="0"/>
                        <a:t> </a:t>
                      </a:r>
                      <a:r>
                        <a:rPr lang="nl-NL" baseline="0" dirty="0" err="1"/>
                        <a:t>exchange</a:t>
                      </a:r>
                      <a:r>
                        <a:rPr lang="nl-NL" dirty="0" err="1"/>
                        <a:t>_sort</a:t>
                      </a:r>
                      <a:r>
                        <a:rPr lang="nl-NL" dirty="0"/>
                        <a:t>(int*</a:t>
                      </a:r>
                      <a:r>
                        <a:rPr lang="nl-NL" baseline="0" dirty="0"/>
                        <a:t> array, int </a:t>
                      </a:r>
                      <a:r>
                        <a:rPr lang="nl-NL" baseline="0" dirty="0" err="1"/>
                        <a:t>size_array</a:t>
                      </a:r>
                      <a:r>
                        <a:rPr lang="nl-NL" baseline="0" dirty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001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299243" y="277458"/>
            <a:ext cx="3137572" cy="786167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can</a:t>
            </a:r>
            <a:r>
              <a:rPr lang="nl-NL" sz="1600" dirty="0"/>
              <a:t> do </a:t>
            </a:r>
            <a:r>
              <a:rPr lang="nl-NL" sz="1600" dirty="0" err="1"/>
              <a:t>it</a:t>
            </a:r>
            <a:r>
              <a:rPr lang="nl-NL" sz="1600" dirty="0"/>
              <a:t> without tools </a:t>
            </a:r>
            <a:r>
              <a:rPr lang="nl-NL" sz="1600" dirty="0" err="1"/>
              <a:t>such</a:t>
            </a:r>
            <a:r>
              <a:rPr lang="nl-NL" sz="1600" dirty="0"/>
              <a:t> as </a:t>
            </a:r>
            <a:r>
              <a:rPr lang="nl-NL" sz="1600" dirty="0" err="1"/>
              <a:t>ChatGPT</a:t>
            </a:r>
            <a:r>
              <a:rPr lang="nl-NL" sz="1600" dirty="0"/>
              <a:t>!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83267073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PPT_Fontys_NL_universeel</Template>
  <TotalTime>0</TotalTime>
  <Words>1608</Words>
  <Application>Microsoft Office PowerPoint</Application>
  <PresentationFormat>Diavoorstelling (16:9)</PresentationFormat>
  <Paragraphs>221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0" baseType="lpstr">
      <vt:lpstr>Arial</vt:lpstr>
      <vt:lpstr>Calibri</vt:lpstr>
      <vt:lpstr>Aangepast ontwerp</vt:lpstr>
      <vt:lpstr>Programming in C</vt:lpstr>
      <vt:lpstr>Week 5</vt:lpstr>
      <vt:lpstr>Pointers - Recap</vt:lpstr>
      <vt:lpstr>Debugging challenge (self-study)</vt:lpstr>
      <vt:lpstr>Pointers and Arrays - Basics</vt:lpstr>
      <vt:lpstr>Pointers and Arrays – Basics</vt:lpstr>
      <vt:lpstr>Pointers and Arrays - Basics</vt:lpstr>
      <vt:lpstr>Pointers and Arrays – Self-study Quiz</vt:lpstr>
      <vt:lpstr>Pointers and arrays – Array indexing Vs Pointer arithmetic </vt:lpstr>
      <vt:lpstr>Pointers and arrays – Optimized pointer arithmetic</vt:lpstr>
      <vt:lpstr>Exercise 1</vt:lpstr>
      <vt:lpstr>Exercise 2</vt:lpstr>
      <vt:lpstr>Exercise 3</vt:lpstr>
      <vt:lpstr>Sorting arrays: “bubble sort” algorithm (Self-study)</vt:lpstr>
      <vt:lpstr>Sorting arrays: “exchange sort” algorithm (Self-study)</vt:lpstr>
      <vt:lpstr>Exercise 4</vt:lpstr>
      <vt:lpstr>Exercise 5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Zhao,Qin Q.</dc:creator>
  <cp:lastModifiedBy>Guayrin,Brice B.P.B.J.P.</cp:lastModifiedBy>
  <cp:revision>534</cp:revision>
  <cp:lastPrinted>2014-08-19T14:33:34Z</cp:lastPrinted>
  <dcterms:created xsi:type="dcterms:W3CDTF">2019-11-16T10:39:10Z</dcterms:created>
  <dcterms:modified xsi:type="dcterms:W3CDTF">2025-03-17T14:52:56Z</dcterms:modified>
</cp:coreProperties>
</file>