
<file path=[Content_Types].xml><?xml version="1.0" encoding="utf-8"?>
<Types xmlns="http://schemas.openxmlformats.org/package/2006/content-types">
  <Default Extension="jpeg" ContentType="image/jpeg"/>
  <Default Extension="jp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821" r:id="rId1"/>
  </p:sldMasterIdLst>
  <p:notesMasterIdLst>
    <p:notesMasterId r:id="rId16"/>
  </p:notesMasterIdLst>
  <p:handoutMasterIdLst>
    <p:handoutMasterId r:id="rId17"/>
  </p:handoutMasterIdLst>
  <p:sldIdLst>
    <p:sldId id="295" r:id="rId2"/>
    <p:sldId id="296" r:id="rId3"/>
    <p:sldId id="302" r:id="rId4"/>
    <p:sldId id="327" r:id="rId5"/>
    <p:sldId id="328" r:id="rId6"/>
    <p:sldId id="332" r:id="rId7"/>
    <p:sldId id="329" r:id="rId8"/>
    <p:sldId id="330" r:id="rId9"/>
    <p:sldId id="331" r:id="rId10"/>
    <p:sldId id="319" r:id="rId11"/>
    <p:sldId id="340" r:id="rId12"/>
    <p:sldId id="335" r:id="rId13"/>
    <p:sldId id="364" r:id="rId14"/>
    <p:sldId id="339" r:id="rId15"/>
  </p:sldIdLst>
  <p:sldSz cx="9144000" cy="5143500" type="screen16x9"/>
  <p:notesSz cx="6858000" cy="9144000"/>
  <p:defaultTextStyle>
    <a:defPPr>
      <a:defRPr lang="nl-NL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521415D9-36F7-43E2-AB2F-B90AF26B5E84}">
      <p14:sectionLst xmlns:p14="http://schemas.microsoft.com/office/powerpoint/2010/main">
        <p14:section name="Standaardsectie" id="{80BFA01C-CD74-7845-B021-672224978863}">
          <p14:sldIdLst>
            <p14:sldId id="295"/>
            <p14:sldId id="296"/>
            <p14:sldId id="302"/>
            <p14:sldId id="327"/>
            <p14:sldId id="328"/>
            <p14:sldId id="332"/>
            <p14:sldId id="329"/>
            <p14:sldId id="330"/>
            <p14:sldId id="331"/>
            <p14:sldId id="319"/>
            <p14:sldId id="340"/>
            <p14:sldId id="335"/>
            <p14:sldId id="364"/>
            <p14:sldId id="339"/>
          </p14:sldIdLst>
        </p14:section>
      </p14:sectionLst>
    </p:ext>
    <p:ext uri="{EFAFB233-063F-42B5-8137-9DF3F51BA10A}">
      <p15:sldGuideLst xmlns:p15="http://schemas.microsoft.com/office/powerpoint/2012/main">
        <p15:guide id="1" orient="horz" pos="162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prnPr prnWhat="handouts2" frameSlides="1"/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663366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6029" autoAdjust="0"/>
    <p:restoredTop sz="94674" autoAdjust="0"/>
  </p:normalViewPr>
  <p:slideViewPr>
    <p:cSldViewPr snapToGrid="0" snapToObjects="1">
      <p:cViewPr varScale="1">
        <p:scale>
          <a:sx n="150" d="100"/>
          <a:sy n="150" d="100"/>
        </p:scale>
        <p:origin x="450" y="126"/>
      </p:cViewPr>
      <p:guideLst>
        <p:guide orient="horz" pos="1620"/>
        <p:guide pos="2880"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00" d="100"/>
        <a:sy n="100" d="100"/>
      </p:scale>
      <p:origin x="0" y="0"/>
    </p:cViewPr>
  </p:notesTextViewPr>
  <p:sorterViewPr>
    <p:cViewPr>
      <p:scale>
        <a:sx n="66" d="100"/>
        <a:sy n="66" d="100"/>
      </p:scale>
      <p:origin x="0" y="0"/>
    </p:cViewPr>
  </p:sorter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presProps" Target="presProps.xml"/><Relationship Id="rId3" Type="http://schemas.openxmlformats.org/officeDocument/2006/relationships/slide" Target="slides/slide2.xml"/><Relationship Id="rId21" Type="http://schemas.openxmlformats.org/officeDocument/2006/relationships/tableStyles" Target="tableStyles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handoutMaster" Target="handoutMasters/handoutMaster1.xml"/><Relationship Id="rId2" Type="http://schemas.openxmlformats.org/officeDocument/2006/relationships/slide" Target="slides/slide1.xml"/><Relationship Id="rId16" Type="http://schemas.openxmlformats.org/officeDocument/2006/relationships/notesMaster" Target="notesMasters/notesMaster1.xml"/><Relationship Id="rId20" Type="http://schemas.openxmlformats.org/officeDocument/2006/relationships/theme" Target="theme/them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10" Type="http://schemas.openxmlformats.org/officeDocument/2006/relationships/slide" Target="slides/slide9.xml"/><Relationship Id="rId19" Type="http://schemas.openxmlformats.org/officeDocument/2006/relationships/viewProps" Target="viewProp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jdelijke aanduiding voor koptekst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nl-NL"/>
          </a:p>
        </p:txBody>
      </p:sp>
      <p:sp>
        <p:nvSpPr>
          <p:cNvPr id="3" name="Tijdelijke aanduiding voor datum 2"/>
          <p:cNvSpPr>
            <a:spLocks noGrp="1"/>
          </p:cNvSpPr>
          <p:nvPr>
            <p:ph type="dt" sz="quarter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A845046B-E3A6-4E43-9D24-8C38ABDF8202}" type="datetimeFigureOut">
              <a:t>18-9-2024</a:t>
            </a:fld>
            <a:endParaRPr lang="nl-NL"/>
          </a:p>
        </p:txBody>
      </p:sp>
      <p:sp>
        <p:nvSpPr>
          <p:cNvPr id="4" name="Tijdelijke aanduiding voor voettekst 3"/>
          <p:cNvSpPr>
            <a:spLocks noGrp="1"/>
          </p:cNvSpPr>
          <p:nvPr>
            <p:ph type="ftr" sz="quarter" idx="2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nl-NL"/>
          </a:p>
        </p:txBody>
      </p:sp>
      <p:sp>
        <p:nvSpPr>
          <p:cNvPr id="5" name="Tijdelijke aanduiding voor dianummer 4"/>
          <p:cNvSpPr>
            <a:spLocks noGrp="1"/>
          </p:cNvSpPr>
          <p:nvPr>
            <p:ph type="sldNum" sz="quarter" idx="3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D6D2CFB6-CBE2-1D40-B0FD-77D0D9479B87}" type="slidenum">
              <a:t>‹nr.›</a:t>
            </a:fld>
            <a:endParaRPr lang="nl-NL"/>
          </a:p>
        </p:txBody>
      </p:sp>
    </p:spTree>
    <p:extLst>
      <p:ext uri="{BB962C8B-B14F-4D97-AF65-F5344CB8AC3E}">
        <p14:creationId xmlns:p14="http://schemas.microsoft.com/office/powerpoint/2010/main" val="248425737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jdelijke aanduiding voor koptekst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nl-NL"/>
          </a:p>
        </p:txBody>
      </p:sp>
      <p:sp>
        <p:nvSpPr>
          <p:cNvPr id="3" name="Tijdelijke aanduiding voor datum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3C047B21-E721-E94E-8C0A-F0532555091A}" type="datetimeFigureOut">
              <a:rPr lang="nl-NL" smtClean="0"/>
              <a:t>18-9-2024</a:t>
            </a:fld>
            <a:endParaRPr lang="nl-NL"/>
          </a:p>
        </p:txBody>
      </p:sp>
      <p:sp>
        <p:nvSpPr>
          <p:cNvPr id="4" name="Tijdelijke aanduiding voor dia-afbeelding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nl-NL"/>
          </a:p>
        </p:txBody>
      </p:sp>
      <p:sp>
        <p:nvSpPr>
          <p:cNvPr id="5" name="Tijdelijke aanduiding voor notities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nl-NL"/>
              <a:t>Klik om de tekststijl van het model te bewerken</a:t>
            </a:r>
          </a:p>
          <a:p>
            <a:pPr lvl="1"/>
            <a:r>
              <a:rPr lang="nl-NL"/>
              <a:t>Tweede niveau</a:t>
            </a:r>
          </a:p>
          <a:p>
            <a:pPr lvl="2"/>
            <a:r>
              <a:rPr lang="nl-NL"/>
              <a:t>Derde niveau</a:t>
            </a:r>
          </a:p>
          <a:p>
            <a:pPr lvl="3"/>
            <a:r>
              <a:rPr lang="nl-NL"/>
              <a:t>Vierde niveau</a:t>
            </a:r>
          </a:p>
          <a:p>
            <a:pPr lvl="4"/>
            <a:r>
              <a:rPr lang="nl-NL"/>
              <a:t>Vijfde niveau</a:t>
            </a:r>
          </a:p>
        </p:txBody>
      </p:sp>
      <p:sp>
        <p:nvSpPr>
          <p:cNvPr id="6" name="Tijdelijke aanduiding voor voettekst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nl-NL"/>
          </a:p>
        </p:txBody>
      </p:sp>
      <p:sp>
        <p:nvSpPr>
          <p:cNvPr id="7" name="Tijdelijke aanduiding voor dianumm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138ABE2E-621C-5C4E-A155-8FB9D216AC83}" type="slidenum">
              <a:rPr lang="nl-NL" smtClean="0"/>
              <a:t>‹nr.›</a:t>
            </a:fld>
            <a:endParaRPr lang="nl-NL"/>
          </a:p>
        </p:txBody>
      </p:sp>
    </p:spTree>
    <p:extLst>
      <p:ext uri="{BB962C8B-B14F-4D97-AF65-F5344CB8AC3E}">
        <p14:creationId xmlns:p14="http://schemas.microsoft.com/office/powerpoint/2010/main" val="1743600229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g"/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g"/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jpg"/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el en objec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 hasCustomPrompt="1"/>
          </p:nvPr>
        </p:nvSpPr>
        <p:spPr/>
        <p:txBody>
          <a:bodyPr/>
          <a:lstStyle>
            <a:lvl1pPr>
              <a:defRPr sz="2800"/>
            </a:lvl1pPr>
          </a:lstStyle>
          <a:p>
            <a:r>
              <a:rPr lang="nl-NL" dirty="0"/>
              <a:t>Titel </a:t>
            </a:r>
            <a:r>
              <a:rPr lang="nl-NL" dirty="0" err="1"/>
              <a:t>volgblad</a:t>
            </a:r>
            <a:r>
              <a:rPr lang="nl-NL" dirty="0"/>
              <a:t> </a:t>
            </a:r>
            <a:r>
              <a:rPr lang="nl-NL" dirty="0" err="1"/>
              <a:t>Arial</a:t>
            </a:r>
            <a:r>
              <a:rPr lang="nl-NL" dirty="0"/>
              <a:t> 28pt</a:t>
            </a:r>
          </a:p>
        </p:txBody>
      </p:sp>
      <p:sp>
        <p:nvSpPr>
          <p:cNvPr id="3" name="Tijdelijke aanduiding voor inhoud 2"/>
          <p:cNvSpPr>
            <a:spLocks noGrp="1"/>
          </p:cNvSpPr>
          <p:nvPr>
            <p:ph idx="1" hasCustomPrompt="1"/>
          </p:nvPr>
        </p:nvSpPr>
        <p:spPr/>
        <p:txBody>
          <a:bodyPr/>
          <a:lstStyle>
            <a:lvl1pPr>
              <a:defRPr sz="2400">
                <a:latin typeface="Arial"/>
                <a:cs typeface="Arial"/>
              </a:defRPr>
            </a:lvl1pPr>
            <a:lvl2pPr>
              <a:defRPr sz="2000"/>
            </a:lvl2pPr>
          </a:lstStyle>
          <a:p>
            <a:pPr lvl="0"/>
            <a:r>
              <a:rPr lang="nl-NL" dirty="0"/>
              <a:t>Klik om de tekststijl van het sjabloon te bewerken</a:t>
            </a:r>
          </a:p>
          <a:p>
            <a:pPr lvl="1"/>
            <a:r>
              <a:rPr lang="nl-NL" dirty="0"/>
              <a:t>Tweede niveau</a:t>
            </a:r>
          </a:p>
        </p:txBody>
      </p:sp>
      <p:sp>
        <p:nvSpPr>
          <p:cNvPr id="7" name="Tijdelijke aanduiding voor voettekst 4"/>
          <p:cNvSpPr>
            <a:spLocks noGrp="1"/>
          </p:cNvSpPr>
          <p:nvPr>
            <p:ph type="ftr" sz="quarter" idx="11"/>
          </p:nvPr>
        </p:nvSpPr>
        <p:spPr>
          <a:xfrm>
            <a:off x="1912139" y="4630341"/>
            <a:ext cx="4870548" cy="273844"/>
          </a:xfrm>
          <a:prstGeom prst="rect">
            <a:avLst/>
          </a:prstGeom>
        </p:spPr>
        <p:txBody>
          <a:bodyPr/>
          <a:lstStyle/>
          <a:p>
            <a:endParaRPr lang="nl-NL" dirty="0"/>
          </a:p>
        </p:txBody>
      </p:sp>
      <p:sp>
        <p:nvSpPr>
          <p:cNvPr id="8" name="Tijdelijke aanduiding voor dianummer 5"/>
          <p:cNvSpPr>
            <a:spLocks noGrp="1"/>
          </p:cNvSpPr>
          <p:nvPr>
            <p:ph type="sldNum" sz="quarter" idx="12"/>
          </p:nvPr>
        </p:nvSpPr>
        <p:spPr>
          <a:xfrm>
            <a:off x="6970292" y="4641986"/>
            <a:ext cx="829797" cy="273844"/>
          </a:xfrm>
          <a:prstGeom prst="rect">
            <a:avLst/>
          </a:prstGeom>
        </p:spPr>
        <p:txBody>
          <a:bodyPr/>
          <a:lstStyle/>
          <a:p>
            <a:fld id="{CC1A7FFB-7E9A-E347-8F80-8E2C647B3625}" type="slidenum">
              <a:rPr lang="nl-NL"/>
              <a:t>‹nr.›</a:t>
            </a:fld>
            <a:endParaRPr lang="nl-NL"/>
          </a:p>
        </p:txBody>
      </p:sp>
    </p:spTree>
    <p:extLst>
      <p:ext uri="{BB962C8B-B14F-4D97-AF65-F5344CB8AC3E}">
        <p14:creationId xmlns:p14="http://schemas.microsoft.com/office/powerpoint/2010/main" val="4130621892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ee objecte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 hasCustomPrompt="1"/>
          </p:nvPr>
        </p:nvSpPr>
        <p:spPr/>
        <p:txBody>
          <a:bodyPr>
            <a:normAutofit/>
          </a:bodyPr>
          <a:lstStyle>
            <a:lvl1pPr>
              <a:defRPr sz="2800"/>
            </a:lvl1pPr>
          </a:lstStyle>
          <a:p>
            <a:r>
              <a:rPr lang="nl-NL" dirty="0"/>
              <a:t>Titel </a:t>
            </a:r>
            <a:r>
              <a:rPr lang="nl-NL" dirty="0" err="1"/>
              <a:t>volgblad</a:t>
            </a:r>
            <a:r>
              <a:rPr lang="nl-NL" dirty="0"/>
              <a:t> </a:t>
            </a:r>
            <a:r>
              <a:rPr lang="nl-NL" dirty="0" err="1"/>
              <a:t>Arial</a:t>
            </a:r>
            <a:r>
              <a:rPr lang="nl-NL" dirty="0"/>
              <a:t> 28pt</a:t>
            </a:r>
          </a:p>
        </p:txBody>
      </p:sp>
      <p:sp>
        <p:nvSpPr>
          <p:cNvPr id="3" name="Tijdelijke aanduiding voor inhoud 2"/>
          <p:cNvSpPr>
            <a:spLocks noGrp="1"/>
          </p:cNvSpPr>
          <p:nvPr>
            <p:ph sz="half" idx="1"/>
          </p:nvPr>
        </p:nvSpPr>
        <p:spPr>
          <a:xfrm>
            <a:off x="457200" y="1200151"/>
            <a:ext cx="4038600" cy="2894954"/>
          </a:xfrm>
        </p:spPr>
        <p:txBody>
          <a:bodyPr>
            <a:normAutofit/>
          </a:bodyPr>
          <a:lstStyle>
            <a:lvl1pPr>
              <a:defRPr sz="2000">
                <a:latin typeface="Arial"/>
                <a:cs typeface="Arial"/>
              </a:defRPr>
            </a:lvl1pPr>
            <a:lvl2pPr>
              <a:defRPr sz="1800">
                <a:latin typeface="Arial"/>
                <a:cs typeface="Arial"/>
              </a:defRPr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</p:txBody>
      </p:sp>
      <p:sp>
        <p:nvSpPr>
          <p:cNvPr id="4" name="Tijdelijke aanduiding voor inhoud 3"/>
          <p:cNvSpPr>
            <a:spLocks noGrp="1"/>
          </p:cNvSpPr>
          <p:nvPr>
            <p:ph sz="half" idx="2"/>
          </p:nvPr>
        </p:nvSpPr>
        <p:spPr>
          <a:xfrm>
            <a:off x="4648200" y="1200150"/>
            <a:ext cx="4038600" cy="2894955"/>
          </a:xfrm>
        </p:spPr>
        <p:txBody>
          <a:bodyPr>
            <a:normAutofit/>
          </a:bodyPr>
          <a:lstStyle>
            <a:lvl1pPr>
              <a:defRPr sz="2000">
                <a:latin typeface="Arial"/>
                <a:cs typeface="Arial"/>
              </a:defRPr>
            </a:lvl1pPr>
            <a:lvl2pPr>
              <a:defRPr sz="1800">
                <a:latin typeface="Arial"/>
                <a:cs typeface="Arial"/>
              </a:defRPr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</p:txBody>
      </p:sp>
      <p:sp>
        <p:nvSpPr>
          <p:cNvPr id="8" name="Tijdelijke aanduiding voor voettekst 4"/>
          <p:cNvSpPr>
            <a:spLocks noGrp="1"/>
          </p:cNvSpPr>
          <p:nvPr>
            <p:ph type="ftr" sz="quarter" idx="11"/>
          </p:nvPr>
        </p:nvSpPr>
        <p:spPr>
          <a:xfrm>
            <a:off x="1912139" y="4630341"/>
            <a:ext cx="4870548" cy="273844"/>
          </a:xfrm>
          <a:prstGeom prst="rect">
            <a:avLst/>
          </a:prstGeom>
        </p:spPr>
        <p:txBody>
          <a:bodyPr/>
          <a:lstStyle/>
          <a:p>
            <a:endParaRPr lang="nl-NL" dirty="0"/>
          </a:p>
        </p:txBody>
      </p:sp>
      <p:sp>
        <p:nvSpPr>
          <p:cNvPr id="9" name="Tijdelijke aanduiding voor dianummer 5"/>
          <p:cNvSpPr>
            <a:spLocks noGrp="1"/>
          </p:cNvSpPr>
          <p:nvPr>
            <p:ph type="sldNum" sz="quarter" idx="12"/>
          </p:nvPr>
        </p:nvSpPr>
        <p:spPr>
          <a:xfrm>
            <a:off x="6970292" y="4641986"/>
            <a:ext cx="829797" cy="273844"/>
          </a:xfrm>
          <a:prstGeom prst="rect">
            <a:avLst/>
          </a:prstGeom>
        </p:spPr>
        <p:txBody>
          <a:bodyPr/>
          <a:lstStyle/>
          <a:p>
            <a:fld id="{CC1A7FFB-7E9A-E347-8F80-8E2C647B3625}" type="slidenum">
              <a:rPr lang="nl-NL"/>
              <a:t>‹nr.›</a:t>
            </a:fld>
            <a:endParaRPr lang="nl-NL"/>
          </a:p>
        </p:txBody>
      </p:sp>
    </p:spTree>
    <p:extLst>
      <p:ext uri="{BB962C8B-B14F-4D97-AF65-F5344CB8AC3E}">
        <p14:creationId xmlns:p14="http://schemas.microsoft.com/office/powerpoint/2010/main" val="298027802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Vergelijki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 hasCustomPrompt="1"/>
          </p:nvPr>
        </p:nvSpPr>
        <p:spPr/>
        <p:txBody>
          <a:bodyPr>
            <a:normAutofit/>
          </a:bodyPr>
          <a:lstStyle>
            <a:lvl1pPr>
              <a:defRPr sz="2800"/>
            </a:lvl1pPr>
          </a:lstStyle>
          <a:p>
            <a:r>
              <a:rPr lang="nl-NL" dirty="0"/>
              <a:t>Titel </a:t>
            </a:r>
            <a:r>
              <a:rPr lang="nl-NL" dirty="0" err="1"/>
              <a:t>volgblad</a:t>
            </a:r>
            <a:r>
              <a:rPr lang="nl-NL" dirty="0"/>
              <a:t> </a:t>
            </a:r>
            <a:r>
              <a:rPr lang="nl-NL" dirty="0" err="1"/>
              <a:t>Arial</a:t>
            </a:r>
            <a:r>
              <a:rPr lang="nl-NL" dirty="0"/>
              <a:t> 28pt</a:t>
            </a:r>
          </a:p>
        </p:txBody>
      </p:sp>
      <p:sp>
        <p:nvSpPr>
          <p:cNvPr id="4" name="Tijdelijke aanduiding voor inhoud 3"/>
          <p:cNvSpPr>
            <a:spLocks noGrp="1"/>
          </p:cNvSpPr>
          <p:nvPr>
            <p:ph sz="half" idx="2"/>
          </p:nvPr>
        </p:nvSpPr>
        <p:spPr>
          <a:xfrm>
            <a:off x="457200" y="1285598"/>
            <a:ext cx="4040188" cy="2962275"/>
          </a:xfrm>
        </p:spPr>
        <p:txBody>
          <a:bodyPr>
            <a:normAutofit/>
          </a:bodyPr>
          <a:lstStyle>
            <a:lvl1pPr>
              <a:defRPr sz="20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6" name="Tijdelijke aanduiding voor inhoud 5"/>
          <p:cNvSpPr>
            <a:spLocks noGrp="1"/>
          </p:cNvSpPr>
          <p:nvPr>
            <p:ph sz="quarter" idx="4"/>
          </p:nvPr>
        </p:nvSpPr>
        <p:spPr>
          <a:xfrm>
            <a:off x="4645025" y="1285598"/>
            <a:ext cx="4041775" cy="2962275"/>
          </a:xfrm>
        </p:spPr>
        <p:txBody>
          <a:bodyPr>
            <a:normAutofit/>
          </a:bodyPr>
          <a:lstStyle>
            <a:lvl1pPr>
              <a:defRPr sz="20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7" name="Tijdelijke aanduiding voor datum 6"/>
          <p:cNvSpPr>
            <a:spLocks noGrp="1"/>
          </p:cNvSpPr>
          <p:nvPr>
            <p:ph type="dt" sz="half" idx="10"/>
          </p:nvPr>
        </p:nvSpPr>
        <p:spPr>
          <a:xfrm>
            <a:off x="457200" y="4767263"/>
            <a:ext cx="2133600" cy="274637"/>
          </a:xfrm>
          <a:prstGeom prst="rect">
            <a:avLst/>
          </a:prstGeom>
        </p:spPr>
        <p:txBody>
          <a:bodyPr/>
          <a:lstStyle/>
          <a:p>
            <a:fld id="{4ED2B493-C1EE-714C-B8A9-F38F4D8CE6E7}" type="datetimeFigureOut">
              <a:rPr lang="nl-NL" smtClean="0"/>
              <a:t>18-9-2024</a:t>
            </a:fld>
            <a:endParaRPr lang="nl-NL" dirty="0"/>
          </a:p>
        </p:txBody>
      </p:sp>
      <p:sp>
        <p:nvSpPr>
          <p:cNvPr id="8" name="Tijdelijke aanduiding voor voettekst 7"/>
          <p:cNvSpPr>
            <a:spLocks noGrp="1"/>
          </p:cNvSpPr>
          <p:nvPr>
            <p:ph type="ftr" sz="quarter" idx="11"/>
          </p:nvPr>
        </p:nvSpPr>
        <p:spPr>
          <a:xfrm>
            <a:off x="1738642" y="4767263"/>
            <a:ext cx="4281158" cy="274637"/>
          </a:xfrm>
          <a:prstGeom prst="rect">
            <a:avLst/>
          </a:prstGeom>
        </p:spPr>
        <p:txBody>
          <a:bodyPr/>
          <a:lstStyle/>
          <a:p>
            <a:endParaRPr lang="nl-NL"/>
          </a:p>
        </p:txBody>
      </p:sp>
      <p:sp>
        <p:nvSpPr>
          <p:cNvPr id="9" name="Tijdelijke aanduiding voor dianummer 8"/>
          <p:cNvSpPr>
            <a:spLocks noGrp="1"/>
          </p:cNvSpPr>
          <p:nvPr>
            <p:ph type="sldNum" sz="quarter" idx="12"/>
          </p:nvPr>
        </p:nvSpPr>
        <p:spPr>
          <a:xfrm>
            <a:off x="6553200" y="4767263"/>
            <a:ext cx="1610267" cy="274637"/>
          </a:xfrm>
          <a:prstGeom prst="rect">
            <a:avLst/>
          </a:prstGeom>
        </p:spPr>
        <p:txBody>
          <a:bodyPr/>
          <a:lstStyle/>
          <a:p>
            <a:fld id="{F3BC6476-EA18-C04A-BD06-B622CA55CE7C}" type="slidenum">
              <a:rPr lang="nl-NL" smtClean="0"/>
              <a:t>‹nr.›</a:t>
            </a:fld>
            <a:endParaRPr lang="nl-NL"/>
          </a:p>
        </p:txBody>
      </p:sp>
    </p:spTree>
    <p:extLst>
      <p:ext uri="{BB962C8B-B14F-4D97-AF65-F5344CB8AC3E}">
        <p14:creationId xmlns:p14="http://schemas.microsoft.com/office/powerpoint/2010/main" val="3578157134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Afbeelding met bijsch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1792288" y="3600450"/>
            <a:ext cx="5486400" cy="425450"/>
          </a:xfrm>
        </p:spPr>
        <p:txBody>
          <a:bodyPr anchor="b">
            <a:noAutofit/>
          </a:bodyPr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  <a:endParaRPr lang="nl-NL" dirty="0"/>
          </a:p>
        </p:txBody>
      </p:sp>
      <p:sp>
        <p:nvSpPr>
          <p:cNvPr id="3" name="Tijdelijke aanduiding voor afbeelding 2"/>
          <p:cNvSpPr>
            <a:spLocks noGrp="1"/>
          </p:cNvSpPr>
          <p:nvPr>
            <p:ph type="pic" idx="1"/>
          </p:nvPr>
        </p:nvSpPr>
        <p:spPr>
          <a:xfrm>
            <a:off x="1792288" y="460375"/>
            <a:ext cx="5486400" cy="30861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n-US"/>
              <a:t>Click icon to add picture</a:t>
            </a:r>
            <a:endParaRPr lang="nl-NL" dirty="0"/>
          </a:p>
        </p:txBody>
      </p:sp>
      <p:sp>
        <p:nvSpPr>
          <p:cNvPr id="4" name="Tijdelijke aanduiding voor tekst 3"/>
          <p:cNvSpPr>
            <a:spLocks noGrp="1"/>
          </p:cNvSpPr>
          <p:nvPr>
            <p:ph type="body" sz="half" idx="2"/>
          </p:nvPr>
        </p:nvSpPr>
        <p:spPr>
          <a:xfrm>
            <a:off x="1792288" y="4025900"/>
            <a:ext cx="5486400" cy="603250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Edit Master text styles</a:t>
            </a:r>
          </a:p>
        </p:txBody>
      </p:sp>
    </p:spTree>
    <p:extLst>
      <p:ext uri="{BB962C8B-B14F-4D97-AF65-F5344CB8AC3E}">
        <p14:creationId xmlns:p14="http://schemas.microsoft.com/office/powerpoint/2010/main" val="3220939319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3_Titelblad_N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Afbeelding 2"/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607" y="2029"/>
            <a:ext cx="9134075" cy="5139440"/>
          </a:xfrm>
          <a:prstGeom prst="rect">
            <a:avLst/>
          </a:prstGeom>
        </p:spPr>
      </p:pic>
      <p:sp>
        <p:nvSpPr>
          <p:cNvPr id="9" name="Tijdelijke aanduiding voor voettekst 5"/>
          <p:cNvSpPr>
            <a:spLocks noGrp="1"/>
          </p:cNvSpPr>
          <p:nvPr>
            <p:ph type="ftr" sz="quarter" idx="11"/>
          </p:nvPr>
        </p:nvSpPr>
        <p:spPr>
          <a:xfrm>
            <a:off x="1492468" y="4630341"/>
            <a:ext cx="6366115" cy="273844"/>
          </a:xfrm>
          <a:prstGeom prst="rect">
            <a:avLst/>
          </a:prstGeom>
        </p:spPr>
        <p:txBody>
          <a:bodyPr/>
          <a:lstStyle>
            <a:lvl1pPr>
              <a:defRPr>
                <a:solidFill>
                  <a:srgbClr val="FFFFFF"/>
                </a:solidFill>
              </a:defRPr>
            </a:lvl1pPr>
          </a:lstStyle>
          <a:p>
            <a:endParaRPr lang="nl-NL" dirty="0"/>
          </a:p>
        </p:txBody>
      </p:sp>
      <p:sp>
        <p:nvSpPr>
          <p:cNvPr id="10" name="Tijdelijke aanduiding voor dianummer 6"/>
          <p:cNvSpPr>
            <a:spLocks noGrp="1"/>
          </p:cNvSpPr>
          <p:nvPr>
            <p:ph type="sldNum" sz="quarter" idx="12"/>
          </p:nvPr>
        </p:nvSpPr>
        <p:spPr>
          <a:xfrm>
            <a:off x="8046189" y="4641986"/>
            <a:ext cx="829797" cy="273844"/>
          </a:xfrm>
          <a:prstGeom prst="rect">
            <a:avLst/>
          </a:prstGeom>
        </p:spPr>
        <p:txBody>
          <a:bodyPr/>
          <a:lstStyle>
            <a:lvl1pPr>
              <a:defRPr>
                <a:solidFill>
                  <a:srgbClr val="FFFFFF"/>
                </a:solidFill>
              </a:defRPr>
            </a:lvl1pPr>
          </a:lstStyle>
          <a:p>
            <a:fld id="{CC1A7FFB-7E9A-E347-8F80-8E2C647B3625}" type="slidenum">
              <a:rPr lang="nl-NL"/>
              <a:pPr/>
              <a:t>‹nr.›</a:t>
            </a:fld>
            <a:endParaRPr lang="nl-NL"/>
          </a:p>
        </p:txBody>
      </p:sp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1492468" y="1400775"/>
            <a:ext cx="7383518" cy="857250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nl-NL" dirty="0"/>
          </a:p>
        </p:txBody>
      </p:sp>
      <p:sp>
        <p:nvSpPr>
          <p:cNvPr id="12" name="Tijdelijke aanduiding voor inhoud 2"/>
          <p:cNvSpPr>
            <a:spLocks noGrp="1"/>
          </p:cNvSpPr>
          <p:nvPr>
            <p:ph idx="1" hasCustomPrompt="1"/>
          </p:nvPr>
        </p:nvSpPr>
        <p:spPr>
          <a:xfrm>
            <a:off x="1492468" y="2221509"/>
            <a:ext cx="7383518" cy="2192807"/>
          </a:xfrm>
        </p:spPr>
        <p:txBody>
          <a:bodyPr/>
          <a:lstStyle>
            <a:lvl1pPr>
              <a:defRPr sz="2400">
                <a:latin typeface="Arial"/>
                <a:cs typeface="Arial"/>
              </a:defRPr>
            </a:lvl1pPr>
            <a:lvl2pPr>
              <a:defRPr sz="2000"/>
            </a:lvl2pPr>
          </a:lstStyle>
          <a:p>
            <a:pPr lvl="0"/>
            <a:r>
              <a:rPr lang="nl-NL" dirty="0"/>
              <a:t>Klik om de tekststijl van het sjabloon te bewerken</a:t>
            </a:r>
          </a:p>
          <a:p>
            <a:pPr lvl="1"/>
            <a:r>
              <a:rPr lang="nl-NL" dirty="0"/>
              <a:t>Tweede niveau</a:t>
            </a:r>
          </a:p>
        </p:txBody>
      </p:sp>
    </p:spTree>
    <p:extLst>
      <p:ext uri="{BB962C8B-B14F-4D97-AF65-F5344CB8AC3E}">
        <p14:creationId xmlns:p14="http://schemas.microsoft.com/office/powerpoint/2010/main" val="3480479371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4_Titelblad_N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Afbeelding 2"/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607" y="2029"/>
            <a:ext cx="9134075" cy="5139439"/>
          </a:xfrm>
          <a:prstGeom prst="rect">
            <a:avLst/>
          </a:prstGeom>
        </p:spPr>
      </p:pic>
      <p:sp>
        <p:nvSpPr>
          <p:cNvPr id="9" name="Tijdelijke aanduiding voor voettekst 5"/>
          <p:cNvSpPr>
            <a:spLocks noGrp="1"/>
          </p:cNvSpPr>
          <p:nvPr>
            <p:ph type="ftr" sz="quarter" idx="11"/>
          </p:nvPr>
        </p:nvSpPr>
        <p:spPr>
          <a:xfrm>
            <a:off x="1492468" y="4630341"/>
            <a:ext cx="6366115" cy="273844"/>
          </a:xfrm>
          <a:prstGeom prst="rect">
            <a:avLst/>
          </a:prstGeom>
        </p:spPr>
        <p:txBody>
          <a:bodyPr/>
          <a:lstStyle>
            <a:lvl1pPr>
              <a:defRPr>
                <a:solidFill>
                  <a:srgbClr val="FFFFFF"/>
                </a:solidFill>
              </a:defRPr>
            </a:lvl1pPr>
          </a:lstStyle>
          <a:p>
            <a:endParaRPr lang="nl-NL" dirty="0"/>
          </a:p>
        </p:txBody>
      </p:sp>
      <p:sp>
        <p:nvSpPr>
          <p:cNvPr id="10" name="Tijdelijke aanduiding voor dianummer 6"/>
          <p:cNvSpPr>
            <a:spLocks noGrp="1"/>
          </p:cNvSpPr>
          <p:nvPr>
            <p:ph type="sldNum" sz="quarter" idx="12"/>
          </p:nvPr>
        </p:nvSpPr>
        <p:spPr>
          <a:xfrm>
            <a:off x="8046189" y="4641986"/>
            <a:ext cx="829797" cy="273844"/>
          </a:xfrm>
          <a:prstGeom prst="rect">
            <a:avLst/>
          </a:prstGeom>
        </p:spPr>
        <p:txBody>
          <a:bodyPr/>
          <a:lstStyle>
            <a:lvl1pPr>
              <a:defRPr>
                <a:solidFill>
                  <a:srgbClr val="FFFFFF"/>
                </a:solidFill>
              </a:defRPr>
            </a:lvl1pPr>
          </a:lstStyle>
          <a:p>
            <a:fld id="{CC1A7FFB-7E9A-E347-8F80-8E2C647B3625}" type="slidenum">
              <a:rPr lang="nl-NL"/>
              <a:pPr/>
              <a:t>‹nr.›</a:t>
            </a:fld>
            <a:endParaRPr lang="nl-NL"/>
          </a:p>
        </p:txBody>
      </p:sp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1492468" y="1400775"/>
            <a:ext cx="7383518" cy="857250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nl-NL" dirty="0"/>
          </a:p>
        </p:txBody>
      </p:sp>
      <p:sp>
        <p:nvSpPr>
          <p:cNvPr id="12" name="Tijdelijke aanduiding voor inhoud 2"/>
          <p:cNvSpPr>
            <a:spLocks noGrp="1"/>
          </p:cNvSpPr>
          <p:nvPr>
            <p:ph idx="1" hasCustomPrompt="1"/>
          </p:nvPr>
        </p:nvSpPr>
        <p:spPr>
          <a:xfrm>
            <a:off x="1492468" y="2221509"/>
            <a:ext cx="7383518" cy="2192807"/>
          </a:xfrm>
        </p:spPr>
        <p:txBody>
          <a:bodyPr/>
          <a:lstStyle>
            <a:lvl1pPr>
              <a:defRPr sz="2400">
                <a:latin typeface="Arial"/>
                <a:cs typeface="Arial"/>
              </a:defRPr>
            </a:lvl1pPr>
            <a:lvl2pPr>
              <a:defRPr sz="2000"/>
            </a:lvl2pPr>
          </a:lstStyle>
          <a:p>
            <a:pPr lvl="0"/>
            <a:r>
              <a:rPr lang="nl-NL" dirty="0"/>
              <a:t>Klik om de tekststijl van het sjabloon te bewerken</a:t>
            </a:r>
          </a:p>
          <a:p>
            <a:pPr lvl="1"/>
            <a:r>
              <a:rPr lang="nl-NL" dirty="0"/>
              <a:t>Tweede niveau</a:t>
            </a:r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Twee objecte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Afbeelding 6"/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924" y="2029"/>
            <a:ext cx="9134075" cy="5139440"/>
          </a:xfrm>
          <a:prstGeom prst="rect">
            <a:avLst/>
          </a:prstGeom>
        </p:spPr>
      </p:pic>
      <p:sp>
        <p:nvSpPr>
          <p:cNvPr id="8" name="Tijdelijke aanduiding voor voettekst 4"/>
          <p:cNvSpPr>
            <a:spLocks noGrp="1"/>
          </p:cNvSpPr>
          <p:nvPr>
            <p:ph type="ftr" sz="quarter" idx="11"/>
          </p:nvPr>
        </p:nvSpPr>
        <p:spPr>
          <a:xfrm>
            <a:off x="1676400" y="4630341"/>
            <a:ext cx="6182182" cy="273844"/>
          </a:xfrm>
          <a:prstGeom prst="rect">
            <a:avLst/>
          </a:prstGeom>
        </p:spPr>
        <p:txBody>
          <a:bodyPr/>
          <a:lstStyle/>
          <a:p>
            <a:endParaRPr lang="nl-NL" dirty="0"/>
          </a:p>
        </p:txBody>
      </p:sp>
      <p:sp>
        <p:nvSpPr>
          <p:cNvPr id="9" name="Tijdelijke aanduiding voor dianummer 5"/>
          <p:cNvSpPr>
            <a:spLocks noGrp="1"/>
          </p:cNvSpPr>
          <p:nvPr>
            <p:ph type="sldNum" sz="quarter" idx="12"/>
          </p:nvPr>
        </p:nvSpPr>
        <p:spPr>
          <a:xfrm>
            <a:off x="8046187" y="4641986"/>
            <a:ext cx="829797" cy="273844"/>
          </a:xfrm>
          <a:prstGeom prst="rect">
            <a:avLst/>
          </a:prstGeom>
        </p:spPr>
        <p:txBody>
          <a:bodyPr/>
          <a:lstStyle/>
          <a:p>
            <a:fld id="{CC1A7FFB-7E9A-E347-8F80-8E2C647B3625}" type="slidenum">
              <a:rPr lang="nl-NL"/>
              <a:t>‹nr.›</a:t>
            </a:fld>
            <a:endParaRPr lang="nl-NL"/>
          </a:p>
        </p:txBody>
      </p:sp>
      <p:sp>
        <p:nvSpPr>
          <p:cNvPr id="13" name="Titel 1"/>
          <p:cNvSpPr>
            <a:spLocks noGrp="1"/>
          </p:cNvSpPr>
          <p:nvPr>
            <p:ph type="title"/>
          </p:nvPr>
        </p:nvSpPr>
        <p:spPr>
          <a:xfrm>
            <a:off x="1676400" y="1204346"/>
            <a:ext cx="7199586" cy="857250"/>
          </a:xfrm>
        </p:spPr>
        <p:txBody>
          <a:bodyPr/>
          <a:lstStyle>
            <a:lvl1pPr algn="r">
              <a:defRPr/>
            </a:lvl1pPr>
          </a:lstStyle>
          <a:p>
            <a:r>
              <a:rPr lang="en-US"/>
              <a:t>Click to edit Master title style</a:t>
            </a:r>
            <a:endParaRPr lang="nl-NL" dirty="0"/>
          </a:p>
        </p:txBody>
      </p:sp>
      <p:sp>
        <p:nvSpPr>
          <p:cNvPr id="14" name="Tijdelijke aanduiding voor inhoud 2"/>
          <p:cNvSpPr>
            <a:spLocks noGrp="1"/>
          </p:cNvSpPr>
          <p:nvPr>
            <p:ph idx="1" hasCustomPrompt="1"/>
          </p:nvPr>
        </p:nvSpPr>
        <p:spPr>
          <a:xfrm>
            <a:off x="1676400" y="2107096"/>
            <a:ext cx="7199586" cy="2447865"/>
          </a:xfrm>
        </p:spPr>
        <p:txBody>
          <a:bodyPr/>
          <a:lstStyle>
            <a:lvl1pPr algn="r">
              <a:defRPr sz="2400">
                <a:latin typeface="Arial"/>
                <a:cs typeface="Arial"/>
              </a:defRPr>
            </a:lvl1pPr>
            <a:lvl2pPr algn="r">
              <a:defRPr sz="2000"/>
            </a:lvl2pPr>
          </a:lstStyle>
          <a:p>
            <a:pPr lvl="0"/>
            <a:r>
              <a:rPr lang="nl-NL" dirty="0"/>
              <a:t>Klik om de tekststijl van het sjabloon te bewerken</a:t>
            </a:r>
          </a:p>
          <a:p>
            <a:pPr lvl="1"/>
            <a:r>
              <a:rPr lang="nl-NL" dirty="0"/>
              <a:t>Tweede niveau</a:t>
            </a:r>
          </a:p>
        </p:txBody>
      </p:sp>
    </p:spTree>
    <p:extLst>
      <p:ext uri="{BB962C8B-B14F-4D97-AF65-F5344CB8AC3E}">
        <p14:creationId xmlns:p14="http://schemas.microsoft.com/office/powerpoint/2010/main" val="437370666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theme" Target="../theme/theme1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5" Type="http://schemas.openxmlformats.org/officeDocument/2006/relationships/slideLayout" Target="../slideLayouts/slideLayout5.xml"/><Relationship Id="rId4" Type="http://schemas.openxmlformats.org/officeDocument/2006/relationships/slideLayout" Target="../slideLayouts/slideLayout4.xml"/><Relationship Id="rId9" Type="http://schemas.openxmlformats.org/officeDocument/2006/relationships/image" Target="../media/image1.jpg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Afbeelding 6"/>
          <p:cNvPicPr>
            <a:picLocks noChangeAspect="1"/>
          </p:cNvPicPr>
          <p:nvPr userDrawn="1"/>
        </p:nvPicPr>
        <p:blipFill>
          <a:blip r:embed="rId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607" y="2030"/>
            <a:ext cx="9134076" cy="5139440"/>
          </a:xfrm>
          <a:prstGeom prst="rect">
            <a:avLst/>
          </a:prstGeom>
        </p:spPr>
      </p:pic>
      <p:sp>
        <p:nvSpPr>
          <p:cNvPr id="2" name="Tijdelijke aanduiding voor titel 1"/>
          <p:cNvSpPr>
            <a:spLocks noGrp="1"/>
          </p:cNvSpPr>
          <p:nvPr>
            <p:ph type="title"/>
          </p:nvPr>
        </p:nvSpPr>
        <p:spPr>
          <a:xfrm>
            <a:off x="457200" y="206375"/>
            <a:ext cx="8229600" cy="85725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nl-NL" dirty="0"/>
              <a:t>Titel van presentatie, </a:t>
            </a:r>
            <a:r>
              <a:rPr lang="nl-NL" dirty="0" err="1"/>
              <a:t>Arial</a:t>
            </a:r>
            <a:r>
              <a:rPr lang="nl-NL" dirty="0"/>
              <a:t> 32pt</a:t>
            </a:r>
          </a:p>
        </p:txBody>
      </p:sp>
      <p:sp>
        <p:nvSpPr>
          <p:cNvPr id="3" name="Tijdelijke aanduiding voor tekst 2"/>
          <p:cNvSpPr>
            <a:spLocks noGrp="1"/>
          </p:cNvSpPr>
          <p:nvPr>
            <p:ph type="body" idx="1"/>
          </p:nvPr>
        </p:nvSpPr>
        <p:spPr>
          <a:xfrm>
            <a:off x="457200" y="1200151"/>
            <a:ext cx="8229600" cy="2874582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nl-NL" dirty="0"/>
              <a:t>Klik om de tekststijl van het sjabloon te bewerken</a:t>
            </a:r>
          </a:p>
        </p:txBody>
      </p:sp>
      <p:sp>
        <p:nvSpPr>
          <p:cNvPr id="10" name="Tijdelijke aanduiding voor voettekst 4"/>
          <p:cNvSpPr>
            <a:spLocks noGrp="1"/>
          </p:cNvSpPr>
          <p:nvPr>
            <p:ph type="ftr" sz="quarter" idx="3"/>
          </p:nvPr>
        </p:nvSpPr>
        <p:spPr>
          <a:xfrm>
            <a:off x="1912139" y="4630341"/>
            <a:ext cx="4870548" cy="273844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  <a:latin typeface="Arial"/>
                <a:cs typeface="Arial"/>
              </a:defRPr>
            </a:lvl1pPr>
          </a:lstStyle>
          <a:p>
            <a:endParaRPr lang="nl-NL" dirty="0"/>
          </a:p>
        </p:txBody>
      </p:sp>
      <p:sp>
        <p:nvSpPr>
          <p:cNvPr id="11" name="Tijdelijke aanduiding voor dianummer 5"/>
          <p:cNvSpPr>
            <a:spLocks noGrp="1"/>
          </p:cNvSpPr>
          <p:nvPr>
            <p:ph type="sldNum" sz="quarter" idx="4"/>
          </p:nvPr>
        </p:nvSpPr>
        <p:spPr>
          <a:xfrm>
            <a:off x="6970292" y="4641986"/>
            <a:ext cx="829797" cy="273844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  <a:latin typeface="Arial"/>
                <a:cs typeface="Arial"/>
              </a:defRPr>
            </a:lvl1pPr>
          </a:lstStyle>
          <a:p>
            <a:fld id="{CC1A7FFB-7E9A-E347-8F80-8E2C647B3625}" type="slidenum">
              <a:rPr lang="nl-NL" smtClean="0"/>
              <a:pPr/>
              <a:t>‹nr.›</a:t>
            </a:fld>
            <a:endParaRPr lang="nl-NL" dirty="0"/>
          </a:p>
        </p:txBody>
      </p:sp>
    </p:spTree>
    <p:extLst>
      <p:ext uri="{BB962C8B-B14F-4D97-AF65-F5344CB8AC3E}">
        <p14:creationId xmlns:p14="http://schemas.microsoft.com/office/powerpoint/2010/main" val="3299562382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823" r:id="rId1"/>
    <p:sldLayoutId id="2147483825" r:id="rId2"/>
    <p:sldLayoutId id="2147483826" r:id="rId3"/>
    <p:sldLayoutId id="2147483830" r:id="rId4"/>
    <p:sldLayoutId id="2147483831" r:id="rId5"/>
    <p:sldLayoutId id="2147483833" r:id="rId6"/>
    <p:sldLayoutId id="2147483832" r:id="rId7"/>
  </p:sldLayoutIdLst>
  <p:txStyles>
    <p:titleStyle>
      <a:lvl1pPr algn="l" defTabSz="457200" rtl="0" eaLnBrk="1" latinLnBrk="0" hangingPunct="1">
        <a:spcBef>
          <a:spcPct val="0"/>
        </a:spcBef>
        <a:buNone/>
        <a:defRPr sz="3200" b="1" kern="1200" baseline="0">
          <a:solidFill>
            <a:srgbClr val="660066"/>
          </a:solidFill>
          <a:latin typeface="Arial"/>
          <a:ea typeface="+mj-ea"/>
          <a:cs typeface="Arial"/>
        </a:defRPr>
      </a:lvl1pPr>
    </p:titleStyle>
    <p:bodyStyle>
      <a:lvl1pPr marL="342900" indent="-342900" algn="l" defTabSz="4572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Arial"/>
          <a:ea typeface="+mn-ea"/>
          <a:cs typeface="Arial"/>
        </a:defRPr>
      </a:lvl1pPr>
      <a:lvl2pPr marL="742950" indent="-285750" algn="l" defTabSz="457200" rtl="0" eaLnBrk="1" latinLnBrk="0" hangingPunct="1">
        <a:spcBef>
          <a:spcPct val="20000"/>
        </a:spcBef>
        <a:buFont typeface="Arial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ct val="20000"/>
        </a:spcBef>
        <a:buFont typeface="Arial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ct val="20000"/>
        </a:spcBef>
        <a:buFont typeface="Arial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nl-NL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5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l-NL" dirty="0"/>
              <a:t>Programming in C</a:t>
            </a:r>
          </a:p>
        </p:txBody>
      </p:sp>
    </p:spTree>
    <p:extLst>
      <p:ext uri="{BB962C8B-B14F-4D97-AF65-F5344CB8AC3E}">
        <p14:creationId xmlns:p14="http://schemas.microsoft.com/office/powerpoint/2010/main" val="498681139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l-NL" dirty="0"/>
              <a:t>Week 3</a:t>
            </a:r>
          </a:p>
        </p:txBody>
      </p:sp>
      <p:sp>
        <p:nvSpPr>
          <p:cNvPr id="3" name="Tijdelijke aanduiding voor inhoud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0" indent="0">
              <a:buNone/>
            </a:pPr>
            <a:r>
              <a:rPr lang="nl-NL" dirty="0" err="1"/>
              <a:t>Functions</a:t>
            </a:r>
            <a:r>
              <a:rPr lang="nl-NL" dirty="0"/>
              <a:t>, </a:t>
            </a:r>
            <a:r>
              <a:rPr lang="nl-NL" dirty="0" err="1"/>
              <a:t>Structures</a:t>
            </a:r>
            <a:endParaRPr lang="nl-NL" dirty="0"/>
          </a:p>
        </p:txBody>
      </p:sp>
    </p:spTree>
    <p:extLst>
      <p:ext uri="{BB962C8B-B14F-4D97-AF65-F5344CB8AC3E}">
        <p14:creationId xmlns:p14="http://schemas.microsoft.com/office/powerpoint/2010/main" val="408206472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l-NL" dirty="0" err="1"/>
              <a:t>Function</a:t>
            </a:r>
            <a:endParaRPr lang="nl-NL" dirty="0"/>
          </a:p>
        </p:txBody>
      </p:sp>
      <p:sp>
        <p:nvSpPr>
          <p:cNvPr id="3" name="Tijdelijke aanduiding voor inhoud 2"/>
          <p:cNvSpPr>
            <a:spLocks noGrp="1"/>
          </p:cNvSpPr>
          <p:nvPr>
            <p:ph idx="1"/>
          </p:nvPr>
        </p:nvSpPr>
        <p:spPr/>
        <p:txBody>
          <a:bodyPr>
            <a:normAutofit fontScale="85000" lnSpcReduction="10000"/>
          </a:bodyPr>
          <a:lstStyle/>
          <a:p>
            <a:r>
              <a:rPr lang="en-US" dirty="0"/>
              <a:t>A function is a group of statements that together perform a task</a:t>
            </a:r>
          </a:p>
          <a:p>
            <a:pPr lvl="1"/>
            <a:r>
              <a:rPr lang="en-US" dirty="0"/>
              <a:t>Reduce code redundancy</a:t>
            </a:r>
          </a:p>
          <a:p>
            <a:pPr lvl="1"/>
            <a:r>
              <a:rPr lang="en-US" dirty="0"/>
              <a:t>Make code modular</a:t>
            </a:r>
          </a:p>
          <a:p>
            <a:pPr lvl="1"/>
            <a:r>
              <a:rPr lang="en-US" dirty="0"/>
              <a:t>Provide abstraction</a:t>
            </a:r>
          </a:p>
          <a:p>
            <a:endParaRPr lang="nl-NL" dirty="0"/>
          </a:p>
          <a:p>
            <a:r>
              <a:rPr lang="nl-NL" dirty="0" err="1"/>
              <a:t>Define</a:t>
            </a:r>
            <a:r>
              <a:rPr lang="nl-NL" dirty="0"/>
              <a:t> a </a:t>
            </a:r>
            <a:r>
              <a:rPr lang="nl-NL" dirty="0" err="1"/>
              <a:t>function</a:t>
            </a:r>
            <a:endParaRPr lang="nl-NL" dirty="0"/>
          </a:p>
          <a:p>
            <a:pPr marL="0" indent="0">
              <a:buNone/>
            </a:pPr>
            <a:r>
              <a:rPr lang="en-US" sz="1800" dirty="0"/>
              <a:t>	</a:t>
            </a:r>
            <a:r>
              <a:rPr lang="en-US" sz="1600" i="1" dirty="0" err="1">
                <a:solidFill>
                  <a:schemeClr val="tx2">
                    <a:lumMod val="75000"/>
                  </a:schemeClr>
                </a:solidFill>
              </a:rPr>
              <a:t>return_type</a:t>
            </a:r>
            <a:r>
              <a:rPr lang="en-US" sz="1600" dirty="0">
                <a:solidFill>
                  <a:schemeClr val="tx2">
                    <a:lumMod val="75000"/>
                  </a:schemeClr>
                </a:solidFill>
              </a:rPr>
              <a:t> </a:t>
            </a:r>
            <a:r>
              <a:rPr lang="en-US" sz="1600" dirty="0" err="1">
                <a:solidFill>
                  <a:schemeClr val="tx2">
                    <a:lumMod val="75000"/>
                  </a:schemeClr>
                </a:solidFill>
              </a:rPr>
              <a:t>function_name</a:t>
            </a:r>
            <a:r>
              <a:rPr lang="en-US" sz="1600" dirty="0">
                <a:solidFill>
                  <a:schemeClr val="tx2">
                    <a:lumMod val="75000"/>
                  </a:schemeClr>
                </a:solidFill>
              </a:rPr>
              <a:t>( parameter list ) </a:t>
            </a:r>
          </a:p>
          <a:p>
            <a:pPr marL="0" indent="0">
              <a:buNone/>
            </a:pPr>
            <a:r>
              <a:rPr lang="en-US" sz="1600" dirty="0">
                <a:solidFill>
                  <a:schemeClr val="tx2">
                    <a:lumMod val="75000"/>
                  </a:schemeClr>
                </a:solidFill>
              </a:rPr>
              <a:t>	{ </a:t>
            </a:r>
          </a:p>
          <a:p>
            <a:pPr marL="0" indent="0">
              <a:buNone/>
            </a:pPr>
            <a:r>
              <a:rPr lang="en-US" sz="1600" dirty="0">
                <a:solidFill>
                  <a:schemeClr val="tx2">
                    <a:lumMod val="75000"/>
                  </a:schemeClr>
                </a:solidFill>
              </a:rPr>
              <a:t>	  body of the function </a:t>
            </a:r>
          </a:p>
          <a:p>
            <a:pPr marL="0" indent="0">
              <a:buNone/>
            </a:pPr>
            <a:r>
              <a:rPr lang="en-US" sz="1600" dirty="0">
                <a:solidFill>
                  <a:schemeClr val="tx2">
                    <a:lumMod val="75000"/>
                  </a:schemeClr>
                </a:solidFill>
              </a:rPr>
              <a:t>	}</a:t>
            </a:r>
            <a:endParaRPr lang="nl-NL" sz="1600" dirty="0">
              <a:solidFill>
                <a:schemeClr val="tx2">
                  <a:lumMod val="75000"/>
                </a:schemeClr>
              </a:solidFill>
            </a:endParaRPr>
          </a:p>
          <a:p>
            <a:pPr marL="0" indent="0">
              <a:buNone/>
            </a:pPr>
            <a:endParaRPr lang="nl-NL" dirty="0"/>
          </a:p>
        </p:txBody>
      </p:sp>
    </p:spTree>
    <p:extLst>
      <p:ext uri="{BB962C8B-B14F-4D97-AF65-F5344CB8AC3E}">
        <p14:creationId xmlns:p14="http://schemas.microsoft.com/office/powerpoint/2010/main" val="3875565190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Declare and define a function at the same place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half" idx="2"/>
          </p:nvPr>
        </p:nvSpPr>
        <p:spPr>
          <a:xfrm>
            <a:off x="1217779" y="1285598"/>
            <a:ext cx="3747328" cy="3619688"/>
          </a:xfrm>
        </p:spPr>
        <p:txBody>
          <a:bodyPr>
            <a:normAutofit fontScale="47500" lnSpcReduction="20000"/>
          </a:bodyPr>
          <a:lstStyle/>
          <a:p>
            <a:pPr marL="0" indent="0">
              <a:buNone/>
            </a:pPr>
            <a:endParaRPr lang="en-US" dirty="0"/>
          </a:p>
          <a:p>
            <a:pPr marL="0" indent="0">
              <a:buNone/>
            </a:pPr>
            <a:r>
              <a:rPr lang="en-US" dirty="0" err="1"/>
              <a:t>int</a:t>
            </a:r>
            <a:r>
              <a:rPr lang="en-US" dirty="0"/>
              <a:t> max(</a:t>
            </a:r>
            <a:r>
              <a:rPr lang="en-US" dirty="0" err="1"/>
              <a:t>int</a:t>
            </a:r>
            <a:r>
              <a:rPr lang="en-US" dirty="0"/>
              <a:t> num1, </a:t>
            </a:r>
            <a:r>
              <a:rPr lang="en-US" dirty="0" err="1"/>
              <a:t>int</a:t>
            </a:r>
            <a:r>
              <a:rPr lang="en-US" dirty="0"/>
              <a:t> num2) {</a:t>
            </a:r>
          </a:p>
          <a:p>
            <a:pPr marL="0" indent="0">
              <a:buNone/>
            </a:pPr>
            <a:endParaRPr lang="en-US" dirty="0"/>
          </a:p>
          <a:p>
            <a:pPr marL="0" indent="0">
              <a:buNone/>
            </a:pPr>
            <a:r>
              <a:rPr lang="en-US" dirty="0"/>
              <a:t>   /* local variable declaration */</a:t>
            </a:r>
          </a:p>
          <a:p>
            <a:pPr marL="0" indent="0">
              <a:buNone/>
            </a:pPr>
            <a:r>
              <a:rPr lang="en-US" dirty="0"/>
              <a:t>   </a:t>
            </a:r>
            <a:r>
              <a:rPr lang="en-US" dirty="0" err="1"/>
              <a:t>int</a:t>
            </a:r>
            <a:r>
              <a:rPr lang="en-US" dirty="0"/>
              <a:t> result;</a:t>
            </a:r>
          </a:p>
          <a:p>
            <a:pPr marL="0" indent="0">
              <a:buNone/>
            </a:pPr>
            <a:r>
              <a:rPr lang="en-US" dirty="0"/>
              <a:t> </a:t>
            </a:r>
          </a:p>
          <a:p>
            <a:pPr marL="0" indent="0">
              <a:buNone/>
            </a:pPr>
            <a:r>
              <a:rPr lang="en-US" dirty="0"/>
              <a:t>   if (num1 &gt; num2) {</a:t>
            </a:r>
          </a:p>
          <a:p>
            <a:pPr marL="0" indent="0">
              <a:buNone/>
            </a:pPr>
            <a:r>
              <a:rPr lang="en-US" dirty="0"/>
              <a:t>      result = num1;</a:t>
            </a:r>
          </a:p>
          <a:p>
            <a:pPr marL="0" indent="0">
              <a:buNone/>
            </a:pPr>
            <a:r>
              <a:rPr lang="en-US" dirty="0"/>
              <a:t>   }</a:t>
            </a:r>
          </a:p>
          <a:p>
            <a:pPr marL="0" indent="0">
              <a:buNone/>
            </a:pPr>
            <a:r>
              <a:rPr lang="en-US" dirty="0"/>
              <a:t>   else {</a:t>
            </a:r>
          </a:p>
          <a:p>
            <a:pPr marL="0" indent="0">
              <a:buNone/>
            </a:pPr>
            <a:r>
              <a:rPr lang="en-US" dirty="0"/>
              <a:t>      result = num2;</a:t>
            </a:r>
          </a:p>
          <a:p>
            <a:pPr marL="0" indent="0">
              <a:buNone/>
            </a:pPr>
            <a:r>
              <a:rPr lang="en-US" dirty="0"/>
              <a:t>   }</a:t>
            </a:r>
          </a:p>
          <a:p>
            <a:pPr marL="0" indent="0">
              <a:buNone/>
            </a:pPr>
            <a:r>
              <a:rPr lang="en-US" dirty="0"/>
              <a:t> </a:t>
            </a:r>
          </a:p>
          <a:p>
            <a:pPr marL="0" indent="0">
              <a:buNone/>
            </a:pPr>
            <a:r>
              <a:rPr lang="en-US" dirty="0"/>
              <a:t>   return result; </a:t>
            </a:r>
          </a:p>
          <a:p>
            <a:pPr marL="0" indent="0">
              <a:buNone/>
            </a:pPr>
            <a:r>
              <a:rPr lang="en-US" dirty="0"/>
              <a:t>}</a:t>
            </a:r>
          </a:p>
          <a:p>
            <a:pPr marL="0" indent="0">
              <a:buNone/>
            </a:pPr>
            <a:endParaRPr lang="en-US" dirty="0"/>
          </a:p>
          <a:p>
            <a:pPr marL="0" indent="0">
              <a:buNone/>
            </a:pPr>
            <a:r>
              <a:rPr lang="en-US" dirty="0" err="1"/>
              <a:t>int</a:t>
            </a:r>
            <a:r>
              <a:rPr lang="en-US" dirty="0"/>
              <a:t> main ()</a:t>
            </a:r>
          </a:p>
          <a:p>
            <a:pPr marL="0" indent="0">
              <a:buNone/>
            </a:pPr>
            <a:r>
              <a:rPr lang="en-US" dirty="0"/>
              <a:t>{  </a:t>
            </a:r>
          </a:p>
          <a:p>
            <a:pPr marL="0" indent="0">
              <a:buNone/>
            </a:pPr>
            <a:r>
              <a:rPr lang="en-US" dirty="0"/>
              <a:t>  </a:t>
            </a:r>
            <a:r>
              <a:rPr lang="en-US" dirty="0" err="1"/>
              <a:t>int</a:t>
            </a:r>
            <a:r>
              <a:rPr lang="en-US" dirty="0"/>
              <a:t> a = 100, b = 200, ret;</a:t>
            </a:r>
          </a:p>
          <a:p>
            <a:pPr marL="0" indent="0">
              <a:buNone/>
            </a:pPr>
            <a:r>
              <a:rPr lang="en-US" dirty="0"/>
              <a:t>  ret = max(</a:t>
            </a:r>
            <a:r>
              <a:rPr lang="en-US" dirty="0" err="1"/>
              <a:t>a,b</a:t>
            </a:r>
            <a:r>
              <a:rPr lang="en-US" dirty="0"/>
              <a:t>);</a:t>
            </a:r>
          </a:p>
          <a:p>
            <a:pPr marL="0" indent="0">
              <a:buNone/>
            </a:pPr>
            <a:r>
              <a:rPr lang="en-US" dirty="0"/>
              <a:t>  return 0;</a:t>
            </a:r>
          </a:p>
          <a:p>
            <a:pPr marL="0" indent="0">
              <a:buNone/>
            </a:pPr>
            <a:r>
              <a:rPr lang="en-US" dirty="0"/>
              <a:t>}</a:t>
            </a:r>
          </a:p>
          <a:p>
            <a:pPr marL="0" indent="0">
              <a:buNone/>
            </a:pPr>
            <a:r>
              <a:rPr lang="en-US" dirty="0"/>
              <a:t>  </a:t>
            </a:r>
          </a:p>
          <a:p>
            <a:pPr marL="0" indent="0">
              <a:buNone/>
            </a:pPr>
            <a:endParaRPr lang="en-US" dirty="0"/>
          </a:p>
        </p:txBody>
      </p:sp>
      <p:sp>
        <p:nvSpPr>
          <p:cNvPr id="6" name="Callout: Line 9">
            <a:extLst>
              <a:ext uri="{FF2B5EF4-FFF2-40B4-BE49-F238E27FC236}">
                <a16:creationId xmlns:a16="http://schemas.microsoft.com/office/drawing/2014/main" id="{FAD9918C-5697-4AF3-9A7F-B8AB7D328331}"/>
              </a:ext>
            </a:extLst>
          </p:cNvPr>
          <p:cNvSpPr/>
          <p:nvPr/>
        </p:nvSpPr>
        <p:spPr>
          <a:xfrm>
            <a:off x="1359534" y="995333"/>
            <a:ext cx="1076018" cy="289113"/>
          </a:xfrm>
          <a:prstGeom prst="borderCallout1">
            <a:avLst>
              <a:gd name="adj1" fmla="val 107361"/>
              <a:gd name="adj2" fmla="val 20548"/>
              <a:gd name="adj3" fmla="val 151643"/>
              <a:gd name="adj4" fmla="val 2571"/>
            </a:avLst>
          </a:prstGeom>
          <a:noFill/>
          <a:ln>
            <a:solidFill>
              <a:srgbClr val="7030A0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1400" dirty="0" err="1">
                <a:solidFill>
                  <a:schemeClr val="tx1"/>
                </a:solidFill>
              </a:rPr>
              <a:t>r</a:t>
            </a:r>
            <a:r>
              <a:rPr lang="en-US" sz="1400" dirty="0" err="1">
                <a:solidFill>
                  <a:schemeClr val="tx1"/>
                </a:solidFill>
                <a:effectLst/>
              </a:rPr>
              <a:t>eturn_type</a:t>
            </a:r>
            <a:endParaRPr lang="en-US" sz="1400" dirty="0">
              <a:solidFill>
                <a:schemeClr val="tx1"/>
              </a:solidFill>
              <a:effectLst/>
            </a:endParaRPr>
          </a:p>
        </p:txBody>
      </p:sp>
      <p:sp>
        <p:nvSpPr>
          <p:cNvPr id="7" name="Callout: Line 9">
            <a:extLst>
              <a:ext uri="{FF2B5EF4-FFF2-40B4-BE49-F238E27FC236}">
                <a16:creationId xmlns:a16="http://schemas.microsoft.com/office/drawing/2014/main" id="{FAD9918C-5697-4AF3-9A7F-B8AB7D328331}"/>
              </a:ext>
            </a:extLst>
          </p:cNvPr>
          <p:cNvSpPr/>
          <p:nvPr/>
        </p:nvSpPr>
        <p:spPr>
          <a:xfrm>
            <a:off x="2769589" y="995332"/>
            <a:ext cx="1292747" cy="289113"/>
          </a:xfrm>
          <a:prstGeom prst="borderCallout1">
            <a:avLst>
              <a:gd name="adj1" fmla="val 128052"/>
              <a:gd name="adj2" fmla="val 17371"/>
              <a:gd name="adj3" fmla="val 153185"/>
              <a:gd name="adj4" fmla="val -37235"/>
            </a:avLst>
          </a:prstGeom>
          <a:noFill/>
          <a:ln>
            <a:solidFill>
              <a:srgbClr val="7030A0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1400" dirty="0">
                <a:solidFill>
                  <a:schemeClr val="tx1"/>
                </a:solidFill>
              </a:rPr>
              <a:t>parameter list</a:t>
            </a:r>
            <a:endParaRPr lang="en-US" sz="1400" dirty="0">
              <a:solidFill>
                <a:schemeClr val="tx1"/>
              </a:solidFill>
              <a:effectLst/>
            </a:endParaRPr>
          </a:p>
        </p:txBody>
      </p:sp>
      <p:sp>
        <p:nvSpPr>
          <p:cNvPr id="8" name="Callout: Line 7">
            <a:extLst>
              <a:ext uri="{FF2B5EF4-FFF2-40B4-BE49-F238E27FC236}">
                <a16:creationId xmlns:a16="http://schemas.microsoft.com/office/drawing/2014/main" id="{F885A724-D5E6-43CE-ADBF-02507CB7AD38}"/>
              </a:ext>
            </a:extLst>
          </p:cNvPr>
          <p:cNvSpPr/>
          <p:nvPr/>
        </p:nvSpPr>
        <p:spPr>
          <a:xfrm>
            <a:off x="3249407" y="3077043"/>
            <a:ext cx="812929" cy="289113"/>
          </a:xfrm>
          <a:prstGeom prst="borderCallout1">
            <a:avLst>
              <a:gd name="adj1" fmla="val 18750"/>
              <a:gd name="adj2" fmla="val -8333"/>
              <a:gd name="adj3" fmla="val -172502"/>
              <a:gd name="adj4" fmla="val -79948"/>
            </a:avLst>
          </a:prstGeom>
          <a:noFill/>
          <a:ln>
            <a:solidFill>
              <a:srgbClr val="7030A0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1400" dirty="0">
                <a:solidFill>
                  <a:schemeClr val="tx1"/>
                </a:solidFill>
                <a:effectLst/>
              </a:rPr>
              <a:t>Body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2947929" y="4228466"/>
            <a:ext cx="2460610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600" dirty="0"/>
              <a:t>passing parameter by value</a:t>
            </a:r>
          </a:p>
        </p:txBody>
      </p:sp>
      <p:cxnSp>
        <p:nvCxnSpPr>
          <p:cNvPr id="10" name="Straight Connector 9"/>
          <p:cNvCxnSpPr/>
          <p:nvPr/>
        </p:nvCxnSpPr>
        <p:spPr>
          <a:xfrm flipH="1" flipV="1">
            <a:off x="2246671" y="4289989"/>
            <a:ext cx="701259" cy="94004"/>
          </a:xfrm>
          <a:prstGeom prst="line">
            <a:avLst/>
          </a:prstGeom>
          <a:ln w="3175"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64569462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 animBg="1"/>
      <p:bldP spid="7" grpId="0" animBg="1"/>
      <p:bldP spid="8" grpId="0" animBg="1"/>
    </p:bld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Declare and define a function separately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half" idx="2"/>
          </p:nvPr>
        </p:nvSpPr>
        <p:spPr>
          <a:xfrm>
            <a:off x="1284007" y="1063625"/>
            <a:ext cx="4861154" cy="3918573"/>
          </a:xfrm>
        </p:spPr>
        <p:txBody>
          <a:bodyPr>
            <a:noAutofit/>
          </a:bodyPr>
          <a:lstStyle/>
          <a:p>
            <a:pPr marL="0" indent="0">
              <a:buNone/>
            </a:pPr>
            <a:r>
              <a:rPr lang="en-US" sz="900" dirty="0"/>
              <a:t>/* function declaration */</a:t>
            </a:r>
          </a:p>
          <a:p>
            <a:pPr marL="0" indent="0">
              <a:buNone/>
            </a:pPr>
            <a:r>
              <a:rPr lang="en-US" sz="900" dirty="0"/>
              <a:t>// </a:t>
            </a:r>
            <a:r>
              <a:rPr lang="en-US" sz="900" dirty="0" err="1"/>
              <a:t>int</a:t>
            </a:r>
            <a:r>
              <a:rPr lang="en-US" sz="900" dirty="0"/>
              <a:t> max(</a:t>
            </a:r>
            <a:r>
              <a:rPr lang="en-US" sz="900" dirty="0" err="1"/>
              <a:t>int</a:t>
            </a:r>
            <a:r>
              <a:rPr lang="en-US" sz="900" dirty="0"/>
              <a:t> num1, </a:t>
            </a:r>
            <a:r>
              <a:rPr lang="en-US" sz="900" dirty="0" err="1"/>
              <a:t>int</a:t>
            </a:r>
            <a:r>
              <a:rPr lang="en-US" sz="900" dirty="0"/>
              <a:t> num2);</a:t>
            </a:r>
          </a:p>
          <a:p>
            <a:pPr marL="0" indent="0">
              <a:buNone/>
            </a:pPr>
            <a:r>
              <a:rPr lang="en-US" sz="900" dirty="0" err="1">
                <a:latin typeface="Arial" panose="020B0604020202020204" pitchFamily="34" charset="0"/>
                <a:cs typeface="Arial" panose="020B0604020202020204" pitchFamily="34" charset="0"/>
              </a:rPr>
              <a:t>int</a:t>
            </a:r>
            <a:r>
              <a:rPr lang="en-US" sz="900" dirty="0">
                <a:latin typeface="Arial" panose="020B0604020202020204" pitchFamily="34" charset="0"/>
                <a:cs typeface="Arial" panose="020B0604020202020204" pitchFamily="34" charset="0"/>
              </a:rPr>
              <a:t> max(</a:t>
            </a:r>
            <a:r>
              <a:rPr lang="en-US" sz="900" dirty="0" err="1">
                <a:latin typeface="Arial" panose="020B0604020202020204" pitchFamily="34" charset="0"/>
                <a:cs typeface="Arial" panose="020B0604020202020204" pitchFamily="34" charset="0"/>
              </a:rPr>
              <a:t>int</a:t>
            </a:r>
            <a:r>
              <a:rPr lang="en-US" sz="900" dirty="0">
                <a:latin typeface="Arial" panose="020B0604020202020204" pitchFamily="34" charset="0"/>
                <a:cs typeface="Arial" panose="020B0604020202020204" pitchFamily="34" charset="0"/>
              </a:rPr>
              <a:t>, </a:t>
            </a:r>
            <a:r>
              <a:rPr lang="en-US" sz="900" dirty="0" err="1">
                <a:latin typeface="Arial" panose="020B0604020202020204" pitchFamily="34" charset="0"/>
                <a:cs typeface="Arial" panose="020B0604020202020204" pitchFamily="34" charset="0"/>
              </a:rPr>
              <a:t>int</a:t>
            </a:r>
            <a:r>
              <a:rPr lang="en-US" sz="900" dirty="0">
                <a:latin typeface="Arial" panose="020B0604020202020204" pitchFamily="34" charset="0"/>
                <a:cs typeface="Arial" panose="020B0604020202020204" pitchFamily="34" charset="0"/>
              </a:rPr>
              <a:t>); // Names of input variables are optional when declaring a function</a:t>
            </a:r>
          </a:p>
          <a:p>
            <a:pPr marL="0" indent="0">
              <a:buNone/>
            </a:pPr>
            <a:endParaRPr lang="en-US" sz="900" dirty="0"/>
          </a:p>
          <a:p>
            <a:pPr marL="0" indent="0">
              <a:buNone/>
            </a:pPr>
            <a:r>
              <a:rPr lang="en-US" sz="900" dirty="0" err="1"/>
              <a:t>int</a:t>
            </a:r>
            <a:r>
              <a:rPr lang="en-US" sz="900" dirty="0"/>
              <a:t> main () {</a:t>
            </a:r>
          </a:p>
          <a:p>
            <a:pPr marL="0" indent="0">
              <a:buNone/>
            </a:pPr>
            <a:r>
              <a:rPr lang="en-US" sz="900" dirty="0"/>
              <a:t>   </a:t>
            </a:r>
            <a:r>
              <a:rPr lang="en-US" sz="900" dirty="0" err="1"/>
              <a:t>int</a:t>
            </a:r>
            <a:r>
              <a:rPr lang="en-US" sz="900" dirty="0"/>
              <a:t> a = 100;</a:t>
            </a:r>
          </a:p>
          <a:p>
            <a:pPr marL="0" indent="0">
              <a:buNone/>
            </a:pPr>
            <a:r>
              <a:rPr lang="en-US" sz="900" dirty="0"/>
              <a:t>   </a:t>
            </a:r>
            <a:r>
              <a:rPr lang="en-US" sz="900" dirty="0" err="1"/>
              <a:t>int</a:t>
            </a:r>
            <a:r>
              <a:rPr lang="en-US" sz="900" dirty="0"/>
              <a:t> b = 200;</a:t>
            </a:r>
          </a:p>
          <a:p>
            <a:pPr marL="0" indent="0">
              <a:buNone/>
            </a:pPr>
            <a:r>
              <a:rPr lang="en-US" sz="900" dirty="0"/>
              <a:t>   </a:t>
            </a:r>
            <a:r>
              <a:rPr lang="en-US" sz="900" dirty="0" err="1"/>
              <a:t>int</a:t>
            </a:r>
            <a:r>
              <a:rPr lang="en-US" sz="900" dirty="0"/>
              <a:t> ret;</a:t>
            </a:r>
          </a:p>
          <a:p>
            <a:pPr marL="0" indent="0">
              <a:buNone/>
            </a:pPr>
            <a:r>
              <a:rPr lang="en-US" sz="900" dirty="0"/>
              <a:t> </a:t>
            </a:r>
          </a:p>
          <a:p>
            <a:pPr marL="0" indent="0">
              <a:buNone/>
            </a:pPr>
            <a:r>
              <a:rPr lang="en-US" sz="900" dirty="0"/>
              <a:t>   /* function call */</a:t>
            </a:r>
          </a:p>
          <a:p>
            <a:pPr marL="0" indent="0">
              <a:buNone/>
            </a:pPr>
            <a:r>
              <a:rPr lang="en-US" sz="900" dirty="0"/>
              <a:t>   ret = max(a, b);</a:t>
            </a:r>
          </a:p>
          <a:p>
            <a:pPr marL="0" indent="0">
              <a:buNone/>
            </a:pPr>
            <a:r>
              <a:rPr lang="en-US" sz="900" dirty="0"/>
              <a:t>   </a:t>
            </a:r>
            <a:r>
              <a:rPr lang="en-US" sz="900" dirty="0" err="1"/>
              <a:t>printf</a:t>
            </a:r>
            <a:r>
              <a:rPr lang="en-US" sz="900" dirty="0"/>
              <a:t>( "Max value is : %d\n", ret );</a:t>
            </a:r>
          </a:p>
          <a:p>
            <a:pPr marL="0" indent="0">
              <a:buNone/>
            </a:pPr>
            <a:r>
              <a:rPr lang="en-US" sz="900" dirty="0"/>
              <a:t>   return 0;</a:t>
            </a:r>
          </a:p>
          <a:p>
            <a:pPr marL="0" indent="0">
              <a:buNone/>
            </a:pPr>
            <a:r>
              <a:rPr lang="en-US" sz="900" dirty="0"/>
              <a:t>}</a:t>
            </a:r>
          </a:p>
          <a:p>
            <a:pPr marL="0" indent="0">
              <a:buNone/>
            </a:pPr>
            <a:endParaRPr lang="en-US" sz="900" dirty="0"/>
          </a:p>
          <a:p>
            <a:pPr marL="0" indent="0">
              <a:buNone/>
            </a:pPr>
            <a:r>
              <a:rPr lang="en-US" sz="900" dirty="0"/>
              <a:t>/* function definition */</a:t>
            </a:r>
          </a:p>
          <a:p>
            <a:pPr marL="0" indent="0">
              <a:buNone/>
            </a:pPr>
            <a:r>
              <a:rPr lang="en-US" sz="900" dirty="0" err="1"/>
              <a:t>int</a:t>
            </a:r>
            <a:r>
              <a:rPr lang="en-US" sz="900" dirty="0"/>
              <a:t> max(</a:t>
            </a:r>
            <a:r>
              <a:rPr lang="en-US" sz="900" dirty="0" err="1"/>
              <a:t>int</a:t>
            </a:r>
            <a:r>
              <a:rPr lang="en-US" sz="900" dirty="0"/>
              <a:t> num1, </a:t>
            </a:r>
            <a:r>
              <a:rPr lang="en-US" sz="900" dirty="0" err="1"/>
              <a:t>int</a:t>
            </a:r>
            <a:r>
              <a:rPr lang="en-US" sz="900" dirty="0"/>
              <a:t> num2)</a:t>
            </a:r>
          </a:p>
          <a:p>
            <a:pPr marL="0" indent="0">
              <a:buNone/>
            </a:pPr>
            <a:r>
              <a:rPr lang="en-US" sz="900" dirty="0"/>
              <a:t>{</a:t>
            </a:r>
          </a:p>
          <a:p>
            <a:pPr marL="0" indent="0">
              <a:buNone/>
            </a:pPr>
            <a:r>
              <a:rPr lang="en-US" sz="900" dirty="0"/>
              <a:t>   </a:t>
            </a:r>
            <a:r>
              <a:rPr lang="en-US" sz="900" dirty="0" err="1"/>
              <a:t>int</a:t>
            </a:r>
            <a:r>
              <a:rPr lang="en-US" sz="900" dirty="0"/>
              <a:t> result;</a:t>
            </a:r>
          </a:p>
          <a:p>
            <a:pPr marL="0" indent="0">
              <a:buNone/>
            </a:pPr>
            <a:r>
              <a:rPr lang="en-US" sz="900" dirty="0"/>
              <a:t>   ……</a:t>
            </a:r>
          </a:p>
          <a:p>
            <a:pPr marL="0" indent="0">
              <a:buNone/>
            </a:pPr>
            <a:r>
              <a:rPr lang="en-US" sz="900" dirty="0"/>
              <a:t> </a:t>
            </a:r>
          </a:p>
          <a:p>
            <a:pPr marL="0" indent="0">
              <a:buNone/>
            </a:pPr>
            <a:r>
              <a:rPr lang="en-US" sz="900" dirty="0"/>
              <a:t>   return result; </a:t>
            </a:r>
          </a:p>
          <a:p>
            <a:pPr marL="0" indent="0">
              <a:buNone/>
            </a:pPr>
            <a:r>
              <a:rPr lang="en-US" sz="900" dirty="0"/>
              <a:t>}</a:t>
            </a:r>
          </a:p>
        </p:txBody>
      </p:sp>
    </p:spTree>
    <p:extLst>
      <p:ext uri="{BB962C8B-B14F-4D97-AF65-F5344CB8AC3E}">
        <p14:creationId xmlns:p14="http://schemas.microsoft.com/office/powerpoint/2010/main" val="2659529818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Quiz: what is the printed value for a and b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half" idx="2"/>
          </p:nvPr>
        </p:nvSpPr>
        <p:spPr>
          <a:xfrm>
            <a:off x="1132318" y="1063625"/>
            <a:ext cx="7080190" cy="3757206"/>
          </a:xfrm>
        </p:spPr>
        <p:txBody>
          <a:bodyPr>
            <a:normAutofit fontScale="47500" lnSpcReduction="20000"/>
          </a:bodyPr>
          <a:lstStyle/>
          <a:p>
            <a:pPr marL="0" indent="0">
              <a:buNone/>
            </a:pPr>
            <a:r>
              <a:rPr lang="en-US" dirty="0"/>
              <a:t>#include &lt;</a:t>
            </a:r>
            <a:r>
              <a:rPr lang="en-US" dirty="0" err="1"/>
              <a:t>stdio.h</a:t>
            </a:r>
            <a:r>
              <a:rPr lang="en-US" dirty="0"/>
              <a:t>&gt;  </a:t>
            </a:r>
          </a:p>
          <a:p>
            <a:pPr marL="0" indent="0">
              <a:buNone/>
            </a:pPr>
            <a:r>
              <a:rPr lang="en-US" dirty="0"/>
              <a:t>void swap(</a:t>
            </a:r>
            <a:r>
              <a:rPr lang="en-US" dirty="0" err="1"/>
              <a:t>int</a:t>
            </a:r>
            <a:r>
              <a:rPr lang="en-US" dirty="0"/>
              <a:t> , </a:t>
            </a:r>
            <a:r>
              <a:rPr lang="en-US" dirty="0" err="1"/>
              <a:t>int</a:t>
            </a:r>
            <a:r>
              <a:rPr lang="en-US" dirty="0"/>
              <a:t>); //prototype of the function   </a:t>
            </a:r>
          </a:p>
          <a:p>
            <a:pPr marL="0" indent="0">
              <a:buNone/>
            </a:pPr>
            <a:endParaRPr lang="en-US" dirty="0"/>
          </a:p>
          <a:p>
            <a:pPr marL="0" indent="0">
              <a:buNone/>
            </a:pPr>
            <a:r>
              <a:rPr lang="en-US" dirty="0" err="1"/>
              <a:t>int</a:t>
            </a:r>
            <a:r>
              <a:rPr lang="en-US" dirty="0"/>
              <a:t> main()  </a:t>
            </a:r>
          </a:p>
          <a:p>
            <a:pPr marL="0" indent="0">
              <a:buNone/>
            </a:pPr>
            <a:r>
              <a:rPr lang="en-US" dirty="0"/>
              <a:t>{  </a:t>
            </a:r>
          </a:p>
          <a:p>
            <a:pPr marL="0" indent="0">
              <a:buNone/>
            </a:pPr>
            <a:r>
              <a:rPr lang="en-US" dirty="0"/>
              <a:t>    </a:t>
            </a:r>
            <a:r>
              <a:rPr lang="en-US" dirty="0" err="1"/>
              <a:t>int</a:t>
            </a:r>
            <a:r>
              <a:rPr lang="en-US" dirty="0"/>
              <a:t> a = 10;  </a:t>
            </a:r>
          </a:p>
          <a:p>
            <a:pPr marL="0" indent="0">
              <a:buNone/>
            </a:pPr>
            <a:r>
              <a:rPr lang="en-US" dirty="0"/>
              <a:t>    </a:t>
            </a:r>
            <a:r>
              <a:rPr lang="en-US" dirty="0" err="1"/>
              <a:t>int</a:t>
            </a:r>
            <a:r>
              <a:rPr lang="en-US" dirty="0"/>
              <a:t> b = 20;   </a:t>
            </a:r>
          </a:p>
          <a:p>
            <a:pPr marL="0" indent="0">
              <a:buNone/>
            </a:pPr>
            <a:endParaRPr lang="en-US" dirty="0"/>
          </a:p>
          <a:p>
            <a:pPr marL="0" indent="0">
              <a:buNone/>
            </a:pPr>
            <a:r>
              <a:rPr lang="en-US" dirty="0"/>
              <a:t>    </a:t>
            </a:r>
            <a:r>
              <a:rPr lang="en-US" dirty="0" err="1"/>
              <a:t>printf</a:t>
            </a:r>
            <a:r>
              <a:rPr lang="en-US" dirty="0"/>
              <a:t>("Before swapping the values in main a = %d, b = %d\n",</a:t>
            </a:r>
            <a:r>
              <a:rPr lang="en-US" dirty="0" err="1"/>
              <a:t>a,b</a:t>
            </a:r>
            <a:r>
              <a:rPr lang="en-US" dirty="0"/>
              <a:t>);  </a:t>
            </a:r>
          </a:p>
          <a:p>
            <a:pPr marL="0" indent="0">
              <a:buNone/>
            </a:pPr>
            <a:r>
              <a:rPr lang="en-US" dirty="0"/>
              <a:t>    swap(</a:t>
            </a:r>
            <a:r>
              <a:rPr lang="en-US" dirty="0" err="1"/>
              <a:t>a,b</a:t>
            </a:r>
            <a:r>
              <a:rPr lang="en-US" dirty="0"/>
              <a:t>);  </a:t>
            </a:r>
          </a:p>
          <a:p>
            <a:pPr marL="0" indent="0">
              <a:buNone/>
            </a:pPr>
            <a:endParaRPr lang="en-US" dirty="0"/>
          </a:p>
          <a:p>
            <a:pPr marL="0" indent="0">
              <a:buNone/>
            </a:pPr>
            <a:r>
              <a:rPr lang="en-US" dirty="0"/>
              <a:t>    </a:t>
            </a:r>
            <a:r>
              <a:rPr lang="en-US" dirty="0" err="1"/>
              <a:t>printf</a:t>
            </a:r>
            <a:r>
              <a:rPr lang="en-US" dirty="0"/>
              <a:t>("After swapping values in main a = %d, b = %d\n",</a:t>
            </a:r>
            <a:r>
              <a:rPr lang="en-US" dirty="0" err="1"/>
              <a:t>a,b</a:t>
            </a:r>
            <a:r>
              <a:rPr lang="en-US" dirty="0"/>
              <a:t>); </a:t>
            </a:r>
          </a:p>
          <a:p>
            <a:pPr marL="0" indent="0">
              <a:buNone/>
            </a:pPr>
            <a:r>
              <a:rPr lang="en-US" dirty="0"/>
              <a:t>}  </a:t>
            </a:r>
          </a:p>
          <a:p>
            <a:pPr marL="0" indent="0">
              <a:buNone/>
            </a:pPr>
            <a:endParaRPr lang="en-US" dirty="0"/>
          </a:p>
          <a:p>
            <a:pPr marL="0" indent="0">
              <a:buNone/>
            </a:pPr>
            <a:r>
              <a:rPr lang="en-US" dirty="0"/>
              <a:t>void swap (</a:t>
            </a:r>
            <a:r>
              <a:rPr lang="en-US" dirty="0" err="1"/>
              <a:t>int</a:t>
            </a:r>
            <a:r>
              <a:rPr lang="en-US" dirty="0"/>
              <a:t> a, </a:t>
            </a:r>
            <a:r>
              <a:rPr lang="en-US" dirty="0" err="1"/>
              <a:t>int</a:t>
            </a:r>
            <a:r>
              <a:rPr lang="en-US" dirty="0"/>
              <a:t> b)  </a:t>
            </a:r>
          </a:p>
          <a:p>
            <a:pPr marL="0" indent="0">
              <a:buNone/>
            </a:pPr>
            <a:r>
              <a:rPr lang="en-US" dirty="0"/>
              <a:t>{  </a:t>
            </a:r>
          </a:p>
          <a:p>
            <a:pPr marL="0" indent="0">
              <a:buNone/>
            </a:pPr>
            <a:r>
              <a:rPr lang="en-US" dirty="0"/>
              <a:t>    </a:t>
            </a:r>
            <a:r>
              <a:rPr lang="en-US" dirty="0" err="1"/>
              <a:t>int</a:t>
            </a:r>
            <a:r>
              <a:rPr lang="en-US" dirty="0"/>
              <a:t> temp;   </a:t>
            </a:r>
          </a:p>
          <a:p>
            <a:pPr marL="0" indent="0">
              <a:buNone/>
            </a:pPr>
            <a:r>
              <a:rPr lang="en-US" dirty="0"/>
              <a:t>    temp = a;  </a:t>
            </a:r>
          </a:p>
          <a:p>
            <a:pPr marL="0" indent="0">
              <a:buNone/>
            </a:pPr>
            <a:r>
              <a:rPr lang="en-US" dirty="0"/>
              <a:t>    a=b;  </a:t>
            </a:r>
          </a:p>
          <a:p>
            <a:pPr marL="0" indent="0">
              <a:buNone/>
            </a:pPr>
            <a:r>
              <a:rPr lang="en-US" dirty="0"/>
              <a:t>    b=temp;  </a:t>
            </a:r>
          </a:p>
          <a:p>
            <a:pPr marL="0" indent="0">
              <a:buNone/>
            </a:pPr>
            <a:endParaRPr lang="en-US" dirty="0"/>
          </a:p>
          <a:p>
            <a:pPr marL="0" indent="0">
              <a:buNone/>
            </a:pPr>
            <a:r>
              <a:rPr lang="en-US" dirty="0"/>
              <a:t>    </a:t>
            </a:r>
            <a:r>
              <a:rPr lang="en-US" dirty="0" err="1"/>
              <a:t>printf</a:t>
            </a:r>
            <a:r>
              <a:rPr lang="en-US" dirty="0"/>
              <a:t>("After swapping values in function a = %d, b = %d\n",</a:t>
            </a:r>
            <a:r>
              <a:rPr lang="en-US" dirty="0" err="1"/>
              <a:t>a,b</a:t>
            </a:r>
            <a:r>
              <a:rPr lang="en-US" dirty="0"/>
              <a:t>); </a:t>
            </a:r>
          </a:p>
          <a:p>
            <a:pPr marL="0" indent="0">
              <a:buNone/>
            </a:pPr>
            <a:r>
              <a:rPr lang="en-US" dirty="0"/>
              <a:t>}</a:t>
            </a:r>
          </a:p>
        </p:txBody>
      </p:sp>
    </p:spTree>
    <p:extLst>
      <p:ext uri="{BB962C8B-B14F-4D97-AF65-F5344CB8AC3E}">
        <p14:creationId xmlns:p14="http://schemas.microsoft.com/office/powerpoint/2010/main" val="4185275808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Function with array argument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803305" y="1285598"/>
            <a:ext cx="4114800" cy="267765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200" dirty="0">
                <a:latin typeface="Arial" panose="020B0604020202020204" pitchFamily="34" charset="0"/>
                <a:cs typeface="Arial" panose="020B0604020202020204" pitchFamily="34" charset="0"/>
              </a:rPr>
              <a:t>// Function definition</a:t>
            </a:r>
          </a:p>
          <a:p>
            <a:r>
              <a:rPr lang="en-US" sz="1200" dirty="0">
                <a:latin typeface="Arial" panose="020B0604020202020204" pitchFamily="34" charset="0"/>
                <a:cs typeface="Arial" panose="020B0604020202020204" pitchFamily="34" charset="0"/>
              </a:rPr>
              <a:t>double </a:t>
            </a:r>
            <a:r>
              <a:rPr lang="en-US" sz="1200" dirty="0" err="1">
                <a:latin typeface="Arial" panose="020B0604020202020204" pitchFamily="34" charset="0"/>
                <a:cs typeface="Arial" panose="020B0604020202020204" pitchFamily="34" charset="0"/>
              </a:rPr>
              <a:t>getAverage</a:t>
            </a:r>
            <a:r>
              <a:rPr lang="en-US" sz="1200" dirty="0">
                <a:latin typeface="Arial" panose="020B0604020202020204" pitchFamily="34" charset="0"/>
                <a:cs typeface="Arial" panose="020B0604020202020204" pitchFamily="34" charset="0"/>
              </a:rPr>
              <a:t>(</a:t>
            </a:r>
            <a:r>
              <a:rPr lang="en-US" sz="1200" dirty="0" err="1">
                <a:latin typeface="Arial" panose="020B0604020202020204" pitchFamily="34" charset="0"/>
                <a:cs typeface="Arial" panose="020B0604020202020204" pitchFamily="34" charset="0"/>
              </a:rPr>
              <a:t>int</a:t>
            </a:r>
            <a:r>
              <a:rPr lang="en-US" sz="120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1200" dirty="0" err="1">
                <a:latin typeface="Arial" panose="020B0604020202020204" pitchFamily="34" charset="0"/>
                <a:cs typeface="Arial" panose="020B0604020202020204" pitchFamily="34" charset="0"/>
              </a:rPr>
              <a:t>arr</a:t>
            </a:r>
            <a:r>
              <a:rPr lang="en-US" sz="1200" dirty="0">
                <a:latin typeface="Arial" panose="020B0604020202020204" pitchFamily="34" charset="0"/>
                <a:cs typeface="Arial" panose="020B0604020202020204" pitchFamily="34" charset="0"/>
              </a:rPr>
              <a:t>[], </a:t>
            </a:r>
            <a:r>
              <a:rPr lang="en-US" sz="1200" dirty="0" err="1">
                <a:latin typeface="Arial" panose="020B0604020202020204" pitchFamily="34" charset="0"/>
                <a:cs typeface="Arial" panose="020B0604020202020204" pitchFamily="34" charset="0"/>
              </a:rPr>
              <a:t>int</a:t>
            </a:r>
            <a:r>
              <a:rPr lang="en-US" sz="1200" dirty="0">
                <a:latin typeface="Arial" panose="020B0604020202020204" pitchFamily="34" charset="0"/>
                <a:cs typeface="Arial" panose="020B0604020202020204" pitchFamily="34" charset="0"/>
              </a:rPr>
              <a:t> size) </a:t>
            </a:r>
          </a:p>
          <a:p>
            <a:r>
              <a:rPr lang="en-US" sz="1200" dirty="0">
                <a:latin typeface="Arial" panose="020B0604020202020204" pitchFamily="34" charset="0"/>
                <a:cs typeface="Arial" panose="020B0604020202020204" pitchFamily="34" charset="0"/>
              </a:rPr>
              <a:t>{ </a:t>
            </a:r>
          </a:p>
          <a:p>
            <a:r>
              <a:rPr lang="en-US" sz="1200" dirty="0">
                <a:latin typeface="Arial" panose="020B0604020202020204" pitchFamily="34" charset="0"/>
                <a:cs typeface="Arial" panose="020B0604020202020204" pitchFamily="34" charset="0"/>
              </a:rPr>
              <a:t>  </a:t>
            </a:r>
            <a:r>
              <a:rPr lang="en-US" sz="1200" dirty="0" err="1">
                <a:latin typeface="Arial" panose="020B0604020202020204" pitchFamily="34" charset="0"/>
                <a:cs typeface="Arial" panose="020B0604020202020204" pitchFamily="34" charset="0"/>
              </a:rPr>
              <a:t>int</a:t>
            </a:r>
            <a:r>
              <a:rPr lang="en-US" sz="1200" dirty="0">
                <a:latin typeface="Arial" panose="020B0604020202020204" pitchFamily="34" charset="0"/>
                <a:cs typeface="Arial" panose="020B0604020202020204" pitchFamily="34" charset="0"/>
              </a:rPr>
              <a:t> i; </a:t>
            </a:r>
          </a:p>
          <a:p>
            <a:r>
              <a:rPr lang="en-US" sz="1200" dirty="0">
                <a:latin typeface="Arial" panose="020B0604020202020204" pitchFamily="34" charset="0"/>
                <a:cs typeface="Arial" panose="020B0604020202020204" pitchFamily="34" charset="0"/>
              </a:rPr>
              <a:t>  double </a:t>
            </a:r>
            <a:r>
              <a:rPr lang="en-US" sz="1200" dirty="0" err="1">
                <a:latin typeface="Arial" panose="020B0604020202020204" pitchFamily="34" charset="0"/>
                <a:cs typeface="Arial" panose="020B0604020202020204" pitchFamily="34" charset="0"/>
              </a:rPr>
              <a:t>avg</a:t>
            </a:r>
            <a:r>
              <a:rPr lang="en-US" sz="1200" dirty="0">
                <a:latin typeface="Arial" panose="020B0604020202020204" pitchFamily="34" charset="0"/>
                <a:cs typeface="Arial" panose="020B0604020202020204" pitchFamily="34" charset="0"/>
              </a:rPr>
              <a:t>; </a:t>
            </a:r>
          </a:p>
          <a:p>
            <a:r>
              <a:rPr lang="en-US" sz="1200" dirty="0">
                <a:latin typeface="Arial" panose="020B0604020202020204" pitchFamily="34" charset="0"/>
                <a:cs typeface="Arial" panose="020B0604020202020204" pitchFamily="34" charset="0"/>
              </a:rPr>
              <a:t>  double sum = 0; </a:t>
            </a:r>
          </a:p>
          <a:p>
            <a:endParaRPr lang="en-US" sz="1200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r>
              <a:rPr lang="en-US" sz="1200" dirty="0">
                <a:latin typeface="Arial" panose="020B0604020202020204" pitchFamily="34" charset="0"/>
                <a:cs typeface="Arial" panose="020B0604020202020204" pitchFamily="34" charset="0"/>
              </a:rPr>
              <a:t>  for (i = 0; i &lt; size; i++) {</a:t>
            </a:r>
          </a:p>
          <a:p>
            <a:r>
              <a:rPr lang="en-US" sz="1200" dirty="0">
                <a:latin typeface="Arial" panose="020B0604020202020204" pitchFamily="34" charset="0"/>
                <a:cs typeface="Arial" panose="020B0604020202020204" pitchFamily="34" charset="0"/>
              </a:rPr>
              <a:t>    sum += </a:t>
            </a:r>
            <a:r>
              <a:rPr lang="en-US" sz="1200" dirty="0" err="1">
                <a:latin typeface="Arial" panose="020B0604020202020204" pitchFamily="34" charset="0"/>
                <a:cs typeface="Arial" panose="020B0604020202020204" pitchFamily="34" charset="0"/>
              </a:rPr>
              <a:t>arr</a:t>
            </a:r>
            <a:r>
              <a:rPr lang="en-US" sz="1200" dirty="0">
                <a:latin typeface="Arial" panose="020B0604020202020204" pitchFamily="34" charset="0"/>
                <a:cs typeface="Arial" panose="020B0604020202020204" pitchFamily="34" charset="0"/>
              </a:rPr>
              <a:t>[i]; </a:t>
            </a:r>
          </a:p>
          <a:p>
            <a:r>
              <a:rPr lang="en-US" sz="1200" dirty="0">
                <a:latin typeface="Arial" panose="020B0604020202020204" pitchFamily="34" charset="0"/>
                <a:cs typeface="Arial" panose="020B0604020202020204" pitchFamily="34" charset="0"/>
              </a:rPr>
              <a:t>  } </a:t>
            </a:r>
          </a:p>
          <a:p>
            <a:endParaRPr lang="en-US" sz="1200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r>
              <a:rPr lang="en-US" sz="1200" dirty="0">
                <a:latin typeface="Arial" panose="020B0604020202020204" pitchFamily="34" charset="0"/>
                <a:cs typeface="Arial" panose="020B0604020202020204" pitchFamily="34" charset="0"/>
              </a:rPr>
              <a:t>  </a:t>
            </a:r>
            <a:r>
              <a:rPr lang="en-US" sz="1200" dirty="0" err="1">
                <a:latin typeface="Arial" panose="020B0604020202020204" pitchFamily="34" charset="0"/>
                <a:cs typeface="Arial" panose="020B0604020202020204" pitchFamily="34" charset="0"/>
              </a:rPr>
              <a:t>avg</a:t>
            </a:r>
            <a:r>
              <a:rPr lang="en-US" sz="1200" dirty="0">
                <a:latin typeface="Arial" panose="020B0604020202020204" pitchFamily="34" charset="0"/>
                <a:cs typeface="Arial" panose="020B0604020202020204" pitchFamily="34" charset="0"/>
              </a:rPr>
              <a:t> = sum / size; </a:t>
            </a:r>
          </a:p>
          <a:p>
            <a:r>
              <a:rPr lang="en-US" sz="1200" dirty="0">
                <a:latin typeface="Arial" panose="020B0604020202020204" pitchFamily="34" charset="0"/>
                <a:cs typeface="Arial" panose="020B0604020202020204" pitchFamily="34" charset="0"/>
              </a:rPr>
              <a:t>  return </a:t>
            </a:r>
            <a:r>
              <a:rPr lang="en-US" sz="1200" dirty="0" err="1">
                <a:latin typeface="Arial" panose="020B0604020202020204" pitchFamily="34" charset="0"/>
                <a:cs typeface="Arial" panose="020B0604020202020204" pitchFamily="34" charset="0"/>
              </a:rPr>
              <a:t>avg</a:t>
            </a:r>
            <a:r>
              <a:rPr lang="en-US" sz="1200" dirty="0">
                <a:latin typeface="Arial" panose="020B0604020202020204" pitchFamily="34" charset="0"/>
                <a:cs typeface="Arial" panose="020B0604020202020204" pitchFamily="34" charset="0"/>
              </a:rPr>
              <a:t>; </a:t>
            </a:r>
          </a:p>
          <a:p>
            <a:r>
              <a:rPr lang="en-US" sz="1200" dirty="0">
                <a:latin typeface="Arial" panose="020B0604020202020204" pitchFamily="34" charset="0"/>
                <a:cs typeface="Arial" panose="020B0604020202020204" pitchFamily="34" charset="0"/>
              </a:rPr>
              <a:t>}</a:t>
            </a:r>
          </a:p>
        </p:txBody>
      </p:sp>
    </p:spTree>
    <p:extLst>
      <p:ext uri="{BB962C8B-B14F-4D97-AF65-F5344CB8AC3E}">
        <p14:creationId xmlns:p14="http://schemas.microsoft.com/office/powerpoint/2010/main" val="3288740760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Function with array argument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half" idx="2"/>
          </p:nvPr>
        </p:nvSpPr>
        <p:spPr>
          <a:xfrm>
            <a:off x="1337416" y="995040"/>
            <a:ext cx="6729813" cy="3978611"/>
          </a:xfrm>
        </p:spPr>
        <p:txBody>
          <a:bodyPr>
            <a:noAutofit/>
          </a:bodyPr>
          <a:lstStyle/>
          <a:p>
            <a:pPr marL="0" indent="0">
              <a:buNone/>
            </a:pPr>
            <a:r>
              <a:rPr lang="en-US" sz="1100" dirty="0"/>
              <a:t>#include &lt;</a:t>
            </a:r>
            <a:r>
              <a:rPr lang="en-US" sz="1100" dirty="0" err="1"/>
              <a:t>stdio.h</a:t>
            </a:r>
            <a:r>
              <a:rPr lang="en-US" sz="1100" dirty="0"/>
              <a:t>&gt;</a:t>
            </a:r>
          </a:p>
          <a:p>
            <a:pPr marL="0" indent="0">
              <a:buNone/>
            </a:pPr>
            <a:r>
              <a:rPr lang="en-US" sz="1100" dirty="0"/>
              <a:t> </a:t>
            </a:r>
          </a:p>
          <a:p>
            <a:pPr marL="0" indent="0">
              <a:buNone/>
            </a:pPr>
            <a:r>
              <a:rPr lang="en-US" sz="1100" dirty="0"/>
              <a:t>/* function declaration */</a:t>
            </a:r>
          </a:p>
          <a:p>
            <a:pPr marL="0" indent="0">
              <a:buNone/>
            </a:pPr>
            <a:r>
              <a:rPr lang="en-US" sz="1100" dirty="0"/>
              <a:t>double </a:t>
            </a:r>
            <a:r>
              <a:rPr lang="en-US" sz="1100" dirty="0" err="1"/>
              <a:t>getAverage</a:t>
            </a:r>
            <a:r>
              <a:rPr lang="en-US" sz="1100" dirty="0"/>
              <a:t>(</a:t>
            </a:r>
            <a:r>
              <a:rPr lang="en-US" sz="1100" dirty="0" err="1"/>
              <a:t>int</a:t>
            </a:r>
            <a:r>
              <a:rPr lang="en-US" sz="1100" dirty="0"/>
              <a:t> </a:t>
            </a:r>
            <a:r>
              <a:rPr lang="en-US" sz="1100" dirty="0" err="1"/>
              <a:t>arr</a:t>
            </a:r>
            <a:r>
              <a:rPr lang="en-US" sz="1100" dirty="0"/>
              <a:t>[], </a:t>
            </a:r>
            <a:r>
              <a:rPr lang="en-US" sz="1100" dirty="0" err="1"/>
              <a:t>int</a:t>
            </a:r>
            <a:r>
              <a:rPr lang="en-US" sz="1100" dirty="0"/>
              <a:t> size);</a:t>
            </a:r>
          </a:p>
          <a:p>
            <a:pPr marL="0" indent="0">
              <a:buNone/>
            </a:pPr>
            <a:endParaRPr lang="en-US" sz="1100" dirty="0"/>
          </a:p>
          <a:p>
            <a:pPr marL="0" indent="0">
              <a:buNone/>
            </a:pPr>
            <a:r>
              <a:rPr lang="en-US" sz="1100" dirty="0" err="1"/>
              <a:t>int</a:t>
            </a:r>
            <a:r>
              <a:rPr lang="en-US" sz="1100" dirty="0"/>
              <a:t> main () {</a:t>
            </a:r>
          </a:p>
          <a:p>
            <a:pPr marL="0" indent="0">
              <a:buNone/>
            </a:pPr>
            <a:endParaRPr lang="en-US" sz="1100" dirty="0"/>
          </a:p>
          <a:p>
            <a:pPr marL="0" indent="0">
              <a:buNone/>
            </a:pPr>
            <a:r>
              <a:rPr lang="en-US" sz="1100" dirty="0"/>
              <a:t>   /* an </a:t>
            </a:r>
            <a:r>
              <a:rPr lang="en-US" sz="1100" dirty="0" err="1"/>
              <a:t>int</a:t>
            </a:r>
            <a:r>
              <a:rPr lang="en-US" sz="1100" dirty="0"/>
              <a:t> array with 5 elements */</a:t>
            </a:r>
          </a:p>
          <a:p>
            <a:pPr marL="0" indent="0">
              <a:buNone/>
            </a:pPr>
            <a:r>
              <a:rPr lang="en-US" sz="1100" dirty="0"/>
              <a:t>   </a:t>
            </a:r>
            <a:r>
              <a:rPr lang="en-US" sz="1100" dirty="0" err="1"/>
              <a:t>int</a:t>
            </a:r>
            <a:r>
              <a:rPr lang="en-US" sz="1100" dirty="0"/>
              <a:t> balance[5] = {1000, 2, 3, 17, 50};</a:t>
            </a:r>
          </a:p>
          <a:p>
            <a:pPr marL="0" indent="0">
              <a:buNone/>
            </a:pPr>
            <a:r>
              <a:rPr lang="en-US" sz="1100" dirty="0"/>
              <a:t>   double </a:t>
            </a:r>
            <a:r>
              <a:rPr lang="en-US" sz="1100" dirty="0" err="1"/>
              <a:t>avg</a:t>
            </a:r>
            <a:r>
              <a:rPr lang="en-US" sz="1100" dirty="0"/>
              <a:t>;</a:t>
            </a:r>
          </a:p>
          <a:p>
            <a:pPr marL="0" indent="0">
              <a:buNone/>
            </a:pPr>
            <a:endParaRPr lang="en-US" sz="1100" dirty="0"/>
          </a:p>
          <a:p>
            <a:pPr marL="0" indent="0">
              <a:buNone/>
            </a:pPr>
            <a:r>
              <a:rPr lang="en-US" sz="1100" dirty="0"/>
              <a:t>   /* pass the array as an argument */</a:t>
            </a:r>
          </a:p>
          <a:p>
            <a:pPr marL="0" indent="0">
              <a:buNone/>
            </a:pPr>
            <a:r>
              <a:rPr lang="en-US" sz="1100" dirty="0"/>
              <a:t>   </a:t>
            </a:r>
            <a:r>
              <a:rPr lang="en-US" sz="1100" dirty="0" err="1"/>
              <a:t>avg</a:t>
            </a:r>
            <a:r>
              <a:rPr lang="en-US" sz="1100" dirty="0"/>
              <a:t> = </a:t>
            </a:r>
            <a:r>
              <a:rPr lang="en-US" sz="1100" dirty="0" err="1"/>
              <a:t>getAverage</a:t>
            </a:r>
            <a:r>
              <a:rPr lang="en-US" sz="1100" b="1" dirty="0"/>
              <a:t>(balance</a:t>
            </a:r>
            <a:r>
              <a:rPr lang="en-US" sz="1100" dirty="0"/>
              <a:t>, 5 ) ;</a:t>
            </a:r>
          </a:p>
          <a:p>
            <a:pPr marL="0" indent="0">
              <a:buNone/>
            </a:pPr>
            <a:r>
              <a:rPr lang="en-US" sz="1100" dirty="0"/>
              <a:t> </a:t>
            </a:r>
          </a:p>
          <a:p>
            <a:pPr marL="0" indent="0">
              <a:buNone/>
            </a:pPr>
            <a:r>
              <a:rPr lang="en-US" sz="1100" dirty="0"/>
              <a:t>   /* output the returned value */</a:t>
            </a:r>
          </a:p>
          <a:p>
            <a:pPr marL="0" indent="0">
              <a:buNone/>
            </a:pPr>
            <a:r>
              <a:rPr lang="en-US" sz="1100" dirty="0"/>
              <a:t>   </a:t>
            </a:r>
            <a:r>
              <a:rPr lang="en-US" sz="1100" dirty="0" err="1"/>
              <a:t>printf</a:t>
            </a:r>
            <a:r>
              <a:rPr lang="en-US" sz="1100" dirty="0"/>
              <a:t>( "Average value is: %f ", </a:t>
            </a:r>
            <a:r>
              <a:rPr lang="en-US" sz="1100" dirty="0" err="1"/>
              <a:t>avg</a:t>
            </a:r>
            <a:r>
              <a:rPr lang="en-US" sz="1100" dirty="0"/>
              <a:t>);</a:t>
            </a:r>
          </a:p>
          <a:p>
            <a:pPr marL="0" indent="0">
              <a:buNone/>
            </a:pPr>
            <a:r>
              <a:rPr lang="en-US" sz="1100" dirty="0"/>
              <a:t>    </a:t>
            </a:r>
          </a:p>
          <a:p>
            <a:pPr marL="0" indent="0">
              <a:buNone/>
            </a:pPr>
            <a:r>
              <a:rPr lang="en-US" sz="1100" dirty="0"/>
              <a:t>   return 0;</a:t>
            </a:r>
          </a:p>
          <a:p>
            <a:pPr marL="0" indent="0">
              <a:buNone/>
            </a:pPr>
            <a:r>
              <a:rPr lang="en-US" sz="1100" dirty="0"/>
              <a:t>}</a:t>
            </a:r>
          </a:p>
        </p:txBody>
      </p:sp>
    </p:spTree>
    <p:extLst>
      <p:ext uri="{BB962C8B-B14F-4D97-AF65-F5344CB8AC3E}">
        <p14:creationId xmlns:p14="http://schemas.microsoft.com/office/powerpoint/2010/main" val="3460937241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Use of recursive functions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half" idx="2"/>
          </p:nvPr>
        </p:nvSpPr>
        <p:spPr>
          <a:xfrm>
            <a:off x="457200" y="1285599"/>
            <a:ext cx="4046434" cy="2630794"/>
          </a:xfrm>
        </p:spPr>
        <p:txBody>
          <a:bodyPr>
            <a:normAutofit/>
          </a:bodyPr>
          <a:lstStyle/>
          <a:p>
            <a:r>
              <a:rPr lang="en-US" sz="1800" dirty="0"/>
              <a:t>A function calls itself</a:t>
            </a:r>
          </a:p>
          <a:p>
            <a:r>
              <a:rPr lang="en-US" sz="1800" dirty="0"/>
              <a:t>Need to impose a termination condition</a:t>
            </a:r>
          </a:p>
          <a:p>
            <a:r>
              <a:rPr lang="en-US" sz="1800" dirty="0"/>
              <a:t>More useful for tasks that can be defined in similar subtasks, e.g. sorting, searching and traversal problems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4572000" y="1285598"/>
            <a:ext cx="3818674" cy="332398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000" dirty="0"/>
              <a:t>#include &lt;</a:t>
            </a:r>
            <a:r>
              <a:rPr lang="en-US" sz="1000" dirty="0" err="1"/>
              <a:t>stdio.h</a:t>
            </a:r>
            <a:r>
              <a:rPr lang="en-US" sz="1000" dirty="0"/>
              <a:t>&gt;  </a:t>
            </a:r>
          </a:p>
          <a:p>
            <a:r>
              <a:rPr lang="en-US" sz="1000" dirty="0" err="1"/>
              <a:t>int</a:t>
            </a:r>
            <a:r>
              <a:rPr lang="en-US" sz="1000" dirty="0"/>
              <a:t> fact (</a:t>
            </a:r>
            <a:r>
              <a:rPr lang="en-US" sz="1000" dirty="0" err="1"/>
              <a:t>int</a:t>
            </a:r>
            <a:r>
              <a:rPr lang="en-US" sz="1000" dirty="0"/>
              <a:t>);  </a:t>
            </a:r>
          </a:p>
          <a:p>
            <a:endParaRPr lang="en-US" sz="1000" dirty="0"/>
          </a:p>
          <a:p>
            <a:r>
              <a:rPr lang="en-US" sz="1000" dirty="0" err="1"/>
              <a:t>int</a:t>
            </a:r>
            <a:r>
              <a:rPr lang="en-US" sz="1000" dirty="0"/>
              <a:t> main()  </a:t>
            </a:r>
          </a:p>
          <a:p>
            <a:r>
              <a:rPr lang="en-US" sz="1000" dirty="0"/>
              <a:t>{  </a:t>
            </a:r>
          </a:p>
          <a:p>
            <a:r>
              <a:rPr lang="en-US" sz="1000" dirty="0"/>
              <a:t>    </a:t>
            </a:r>
            <a:r>
              <a:rPr lang="en-US" sz="1000" dirty="0" err="1"/>
              <a:t>int</a:t>
            </a:r>
            <a:r>
              <a:rPr lang="en-US" sz="1000" dirty="0"/>
              <a:t> </a:t>
            </a:r>
            <a:r>
              <a:rPr lang="en-US" sz="1000" dirty="0" err="1"/>
              <a:t>n,f</a:t>
            </a:r>
            <a:r>
              <a:rPr lang="en-US" sz="1000" dirty="0"/>
              <a:t>;  </a:t>
            </a:r>
          </a:p>
          <a:p>
            <a:r>
              <a:rPr lang="en-US" sz="1000" dirty="0"/>
              <a:t>    </a:t>
            </a:r>
            <a:r>
              <a:rPr lang="en-US" sz="1000" dirty="0" err="1"/>
              <a:t>printf</a:t>
            </a:r>
            <a:r>
              <a:rPr lang="en-US" sz="1000" dirty="0"/>
              <a:t>("Enter the number whose factorial you want to calculate?");  </a:t>
            </a:r>
          </a:p>
          <a:p>
            <a:r>
              <a:rPr lang="en-US" sz="1000" dirty="0"/>
              <a:t>    </a:t>
            </a:r>
            <a:r>
              <a:rPr lang="en-US" sz="1000" dirty="0" err="1"/>
              <a:t>scanf</a:t>
            </a:r>
            <a:r>
              <a:rPr lang="en-US" sz="1000" dirty="0"/>
              <a:t>("%</a:t>
            </a:r>
            <a:r>
              <a:rPr lang="en-US" sz="1000" dirty="0" err="1"/>
              <a:t>d",&amp;n</a:t>
            </a:r>
            <a:r>
              <a:rPr lang="en-US" sz="1000" dirty="0"/>
              <a:t>);  </a:t>
            </a:r>
          </a:p>
          <a:p>
            <a:r>
              <a:rPr lang="en-US" sz="1000" dirty="0"/>
              <a:t>    f = fact(n);  </a:t>
            </a:r>
          </a:p>
          <a:p>
            <a:r>
              <a:rPr lang="en-US" sz="1000" dirty="0"/>
              <a:t>    </a:t>
            </a:r>
            <a:r>
              <a:rPr lang="en-US" sz="1000" dirty="0" err="1"/>
              <a:t>printf</a:t>
            </a:r>
            <a:r>
              <a:rPr lang="en-US" sz="1000" dirty="0"/>
              <a:t>("factorial = %</a:t>
            </a:r>
            <a:r>
              <a:rPr lang="en-US" sz="1000" dirty="0" err="1"/>
              <a:t>d",f</a:t>
            </a:r>
            <a:r>
              <a:rPr lang="en-US" sz="1000" dirty="0"/>
              <a:t>);  </a:t>
            </a:r>
          </a:p>
          <a:p>
            <a:r>
              <a:rPr lang="en-US" sz="1000" dirty="0"/>
              <a:t>}  </a:t>
            </a:r>
          </a:p>
          <a:p>
            <a:endParaRPr lang="en-US" sz="1000" dirty="0"/>
          </a:p>
          <a:p>
            <a:r>
              <a:rPr lang="en-US" sz="1000" dirty="0" err="1"/>
              <a:t>int</a:t>
            </a:r>
            <a:r>
              <a:rPr lang="en-US" sz="1000" dirty="0"/>
              <a:t> fact(</a:t>
            </a:r>
            <a:r>
              <a:rPr lang="en-US" sz="1000" dirty="0" err="1"/>
              <a:t>int</a:t>
            </a:r>
            <a:r>
              <a:rPr lang="en-US" sz="1000" dirty="0"/>
              <a:t> n)  </a:t>
            </a:r>
          </a:p>
          <a:p>
            <a:r>
              <a:rPr lang="en-US" sz="1000" dirty="0"/>
              <a:t>{  </a:t>
            </a:r>
          </a:p>
          <a:p>
            <a:r>
              <a:rPr lang="en-US" sz="1000" dirty="0"/>
              <a:t>    if (n==0) { </a:t>
            </a:r>
          </a:p>
          <a:p>
            <a:r>
              <a:rPr lang="en-US" sz="1000" dirty="0"/>
              <a:t>        return 1;  </a:t>
            </a:r>
          </a:p>
          <a:p>
            <a:r>
              <a:rPr lang="en-US" sz="1000" dirty="0"/>
              <a:t>    }</a:t>
            </a:r>
          </a:p>
          <a:p>
            <a:r>
              <a:rPr lang="en-US" sz="1000" dirty="0"/>
              <a:t>   else {</a:t>
            </a:r>
          </a:p>
          <a:p>
            <a:r>
              <a:rPr lang="en-US" sz="1000" dirty="0"/>
              <a:t>        return n*fact(n-1); </a:t>
            </a:r>
          </a:p>
          <a:p>
            <a:r>
              <a:rPr lang="en-US" sz="1000" dirty="0"/>
              <a:t>    }</a:t>
            </a:r>
          </a:p>
          <a:p>
            <a:r>
              <a:rPr lang="en-US" sz="1000" dirty="0"/>
              <a:t>}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5290542" y="617858"/>
            <a:ext cx="3624643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/>
              <a:t>Find a factorial of a number (n!), </a:t>
            </a:r>
          </a:p>
          <a:p>
            <a:r>
              <a:rPr lang="en-US" dirty="0" err="1"/>
              <a:t>e.g</a:t>
            </a:r>
            <a:r>
              <a:rPr lang="en-US" dirty="0"/>
              <a:t> 5! = 5*4*3*2*1 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5840083" y="3827031"/>
            <a:ext cx="2525563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400" dirty="0">
                <a:solidFill>
                  <a:schemeClr val="tx2"/>
                </a:solidFill>
              </a:rPr>
              <a:t>Call the function fact recursively</a:t>
            </a:r>
          </a:p>
        </p:txBody>
      </p:sp>
      <p:cxnSp>
        <p:nvCxnSpPr>
          <p:cNvPr id="10" name="Straight Arrow Connector 9"/>
          <p:cNvCxnSpPr/>
          <p:nvPr/>
        </p:nvCxnSpPr>
        <p:spPr>
          <a:xfrm flipH="1">
            <a:off x="5884606" y="4134808"/>
            <a:ext cx="1206307" cy="496186"/>
          </a:xfrm>
          <a:prstGeom prst="straightConnector1">
            <a:avLst/>
          </a:prstGeom>
          <a:ln>
            <a:tailEnd type="triangle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4252885438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Structures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200151"/>
            <a:ext cx="7565366" cy="3311464"/>
          </a:xfrm>
        </p:spPr>
        <p:txBody>
          <a:bodyPr>
            <a:normAutofit fontScale="92500" lnSpcReduction="20000"/>
          </a:bodyPr>
          <a:lstStyle/>
          <a:p>
            <a:r>
              <a:rPr lang="en-US" dirty="0"/>
              <a:t>A collection of one or more variables, possibly of different types under a single name for convenient handling</a:t>
            </a:r>
          </a:p>
          <a:p>
            <a:endParaRPr lang="en-US" dirty="0"/>
          </a:p>
          <a:p>
            <a:r>
              <a:rPr lang="en-US" dirty="0"/>
              <a:t>Declare a structure:</a:t>
            </a:r>
          </a:p>
          <a:p>
            <a:pPr marL="457200" lvl="1" indent="0">
              <a:buNone/>
            </a:pPr>
            <a:r>
              <a:rPr lang="en-US" sz="1400" dirty="0" err="1"/>
              <a:t>struct</a:t>
            </a:r>
            <a:r>
              <a:rPr lang="en-US" sz="1400" dirty="0"/>
              <a:t> point { // </a:t>
            </a:r>
            <a:r>
              <a:rPr lang="en-US" sz="1400" dirty="0" err="1"/>
              <a:t>struct</a:t>
            </a:r>
            <a:r>
              <a:rPr lang="en-US" sz="1400" dirty="0"/>
              <a:t> point is a new data type</a:t>
            </a:r>
          </a:p>
          <a:p>
            <a:pPr marL="457200" lvl="1" indent="0">
              <a:buNone/>
            </a:pPr>
            <a:r>
              <a:rPr lang="en-US" sz="1400" dirty="0"/>
              <a:t>    </a:t>
            </a:r>
            <a:r>
              <a:rPr lang="en-US" sz="1400" dirty="0" err="1"/>
              <a:t>int</a:t>
            </a:r>
            <a:r>
              <a:rPr lang="en-US" sz="1400" dirty="0"/>
              <a:t> x;</a:t>
            </a:r>
          </a:p>
          <a:p>
            <a:pPr marL="457200" lvl="1" indent="0">
              <a:buNone/>
            </a:pPr>
            <a:r>
              <a:rPr lang="en-US" sz="1400" dirty="0"/>
              <a:t>    </a:t>
            </a:r>
            <a:r>
              <a:rPr lang="en-US" sz="1400" dirty="0" err="1"/>
              <a:t>int</a:t>
            </a:r>
            <a:r>
              <a:rPr lang="en-US" sz="1400" dirty="0"/>
              <a:t> y;</a:t>
            </a:r>
          </a:p>
          <a:p>
            <a:pPr marL="457200" lvl="1" indent="0">
              <a:buNone/>
            </a:pPr>
            <a:r>
              <a:rPr lang="en-US" sz="1400" dirty="0"/>
              <a:t>};</a:t>
            </a:r>
          </a:p>
          <a:p>
            <a:pPr marL="457200" lvl="1" indent="0">
              <a:buNone/>
            </a:pPr>
            <a:endParaRPr lang="en-US" sz="1400" dirty="0"/>
          </a:p>
          <a:p>
            <a:pPr marL="457200" lvl="1" indent="0">
              <a:buNone/>
            </a:pPr>
            <a:r>
              <a:rPr lang="en-US" sz="1400" dirty="0" err="1"/>
              <a:t>struct</a:t>
            </a:r>
            <a:r>
              <a:rPr lang="en-US" sz="1400" dirty="0"/>
              <a:t> book { // </a:t>
            </a:r>
            <a:r>
              <a:rPr lang="en-US" sz="1400" dirty="0" err="1"/>
              <a:t>struct</a:t>
            </a:r>
            <a:r>
              <a:rPr lang="en-US" sz="1400" dirty="0"/>
              <a:t> book is a new data type</a:t>
            </a:r>
          </a:p>
          <a:p>
            <a:pPr marL="457200" lvl="1" indent="0">
              <a:buNone/>
            </a:pPr>
            <a:r>
              <a:rPr lang="en-US" sz="1400" dirty="0"/>
              <a:t>    char title[50];</a:t>
            </a:r>
          </a:p>
          <a:p>
            <a:pPr marL="457200" lvl="1" indent="0">
              <a:buNone/>
            </a:pPr>
            <a:r>
              <a:rPr lang="en-US" sz="1400" dirty="0"/>
              <a:t>    char author[50];</a:t>
            </a:r>
          </a:p>
          <a:p>
            <a:pPr marL="457200" lvl="1" indent="0">
              <a:buNone/>
            </a:pPr>
            <a:r>
              <a:rPr lang="en-US" sz="1400" dirty="0"/>
              <a:t>    </a:t>
            </a:r>
            <a:r>
              <a:rPr lang="en-US" sz="1400" dirty="0" err="1"/>
              <a:t>int</a:t>
            </a:r>
            <a:r>
              <a:rPr lang="en-US" sz="1400" dirty="0"/>
              <a:t> id;</a:t>
            </a:r>
          </a:p>
          <a:p>
            <a:pPr marL="457200" lvl="1" indent="0">
              <a:buNone/>
            </a:pPr>
            <a:r>
              <a:rPr lang="en-US" sz="1400" dirty="0"/>
              <a:t>};</a:t>
            </a:r>
          </a:p>
        </p:txBody>
      </p:sp>
    </p:spTree>
    <p:extLst>
      <p:ext uri="{BB962C8B-B14F-4D97-AF65-F5344CB8AC3E}">
        <p14:creationId xmlns:p14="http://schemas.microsoft.com/office/powerpoint/2010/main" val="1331997075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dirty="0"/>
              <a:t>Structures</a:t>
            </a:r>
          </a:p>
        </p:txBody>
      </p:sp>
      <p:sp>
        <p:nvSpPr>
          <p:cNvPr id="5" name="Content Placeholder 4"/>
          <p:cNvSpPr>
            <a:spLocks noGrp="1"/>
          </p:cNvSpPr>
          <p:nvPr>
            <p:ph idx="1"/>
          </p:nvPr>
        </p:nvSpPr>
        <p:spPr>
          <a:xfrm>
            <a:off x="457200" y="1200151"/>
            <a:ext cx="8229600" cy="3480004"/>
          </a:xfrm>
        </p:spPr>
        <p:txBody>
          <a:bodyPr>
            <a:normAutofit fontScale="77500" lnSpcReduction="20000"/>
          </a:bodyPr>
          <a:lstStyle/>
          <a:p>
            <a:r>
              <a:rPr lang="nl-NL"/>
              <a:t>Definition </a:t>
            </a:r>
            <a:r>
              <a:rPr lang="nl-NL" dirty="0"/>
              <a:t>of a </a:t>
            </a:r>
            <a:r>
              <a:rPr lang="nl-NL" dirty="0" err="1"/>
              <a:t>variable</a:t>
            </a:r>
            <a:r>
              <a:rPr lang="nl-NL" dirty="0"/>
              <a:t> of type </a:t>
            </a:r>
            <a:r>
              <a:rPr lang="nl-NL" i="1" dirty="0" err="1"/>
              <a:t>struct</a:t>
            </a:r>
            <a:r>
              <a:rPr lang="nl-NL" i="1" dirty="0"/>
              <a:t> point</a:t>
            </a:r>
            <a:r>
              <a:rPr lang="nl-NL" dirty="0"/>
              <a:t> </a:t>
            </a:r>
            <a:r>
              <a:rPr lang="nl-NL" dirty="0" err="1"/>
              <a:t>and</a:t>
            </a:r>
            <a:r>
              <a:rPr lang="nl-NL" dirty="0"/>
              <a:t> </a:t>
            </a:r>
            <a:r>
              <a:rPr lang="nl-NL" i="1" dirty="0" err="1"/>
              <a:t>struct</a:t>
            </a:r>
            <a:r>
              <a:rPr lang="nl-NL" i="1" dirty="0"/>
              <a:t> </a:t>
            </a:r>
            <a:r>
              <a:rPr lang="nl-NL" i="1" dirty="0" err="1"/>
              <a:t>book</a:t>
            </a:r>
            <a:r>
              <a:rPr lang="nl-NL" dirty="0"/>
              <a:t>:</a:t>
            </a:r>
          </a:p>
          <a:p>
            <a:pPr marL="457200" lvl="1" indent="0">
              <a:buNone/>
            </a:pPr>
            <a:r>
              <a:rPr lang="en-US" sz="1600" dirty="0" err="1">
                <a:latin typeface="Arial" panose="020B0604020202020204" pitchFamily="34" charset="0"/>
                <a:cs typeface="Arial" panose="020B0604020202020204" pitchFamily="34" charset="0"/>
              </a:rPr>
              <a:t>struct</a:t>
            </a:r>
            <a:r>
              <a:rPr lang="en-US" sz="1600" dirty="0">
                <a:latin typeface="Arial" panose="020B0604020202020204" pitchFamily="34" charset="0"/>
                <a:cs typeface="Arial" panose="020B0604020202020204" pitchFamily="34" charset="0"/>
              </a:rPr>
              <a:t> point p1, p2;</a:t>
            </a:r>
          </a:p>
          <a:p>
            <a:pPr marL="457200" lvl="1" indent="0">
              <a:buNone/>
            </a:pPr>
            <a:r>
              <a:rPr lang="en-US" sz="1600" dirty="0" err="1">
                <a:latin typeface="Arial" panose="020B0604020202020204" pitchFamily="34" charset="0"/>
                <a:cs typeface="Arial" panose="020B0604020202020204" pitchFamily="34" charset="0"/>
              </a:rPr>
              <a:t>struct</a:t>
            </a:r>
            <a:r>
              <a:rPr lang="en-US" sz="1600" dirty="0">
                <a:latin typeface="Arial" panose="020B0604020202020204" pitchFamily="34" charset="0"/>
                <a:cs typeface="Arial" panose="020B0604020202020204" pitchFamily="34" charset="0"/>
              </a:rPr>
              <a:t> book book1, book2;</a:t>
            </a:r>
          </a:p>
          <a:p>
            <a:pPr marL="457200" lvl="1" indent="0">
              <a:buNone/>
            </a:pPr>
            <a:endParaRPr lang="en-US" sz="1400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r>
              <a:rPr lang="en-US" dirty="0"/>
              <a:t>Initialize/access the structure elements (one by one):</a:t>
            </a:r>
          </a:p>
          <a:p>
            <a:pPr marL="514350" lvl="1" indent="0">
              <a:buNone/>
            </a:pPr>
            <a:r>
              <a:rPr lang="en-US" sz="1600" dirty="0">
                <a:latin typeface="Arial" panose="020B0604020202020204" pitchFamily="34" charset="0"/>
                <a:cs typeface="Arial" panose="020B0604020202020204" pitchFamily="34" charset="0"/>
              </a:rPr>
              <a:t>p1.x = 0;</a:t>
            </a:r>
          </a:p>
          <a:p>
            <a:pPr marL="514350" lvl="1" indent="0">
              <a:buNone/>
            </a:pPr>
            <a:r>
              <a:rPr lang="en-US" sz="1600" dirty="0">
                <a:latin typeface="Arial" panose="020B0604020202020204" pitchFamily="34" charset="0"/>
                <a:cs typeface="Arial" panose="020B0604020202020204" pitchFamily="34" charset="0"/>
              </a:rPr>
              <a:t>p1.y = 0;</a:t>
            </a:r>
          </a:p>
          <a:p>
            <a:pPr marL="514350" lvl="1" indent="0">
              <a:buNone/>
            </a:pPr>
            <a:r>
              <a:rPr lang="en-US" sz="1600" dirty="0">
                <a:latin typeface="Arial" panose="020B0604020202020204" pitchFamily="34" charset="0"/>
                <a:cs typeface="Arial" panose="020B0604020202020204" pitchFamily="34" charset="0"/>
              </a:rPr>
              <a:t>p2.x = 4;</a:t>
            </a:r>
          </a:p>
          <a:p>
            <a:pPr marL="514350" lvl="1" indent="0">
              <a:buNone/>
            </a:pPr>
            <a:r>
              <a:rPr lang="en-US" sz="1600" dirty="0">
                <a:latin typeface="Arial" panose="020B0604020202020204" pitchFamily="34" charset="0"/>
                <a:cs typeface="Arial" panose="020B0604020202020204" pitchFamily="34" charset="0"/>
              </a:rPr>
              <a:t>p2.y = 8;</a:t>
            </a:r>
          </a:p>
          <a:p>
            <a:pPr marL="514350" lvl="1" indent="0">
              <a:buNone/>
            </a:pPr>
            <a:endParaRPr lang="en-US" sz="1600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514350" lvl="1" indent="0">
              <a:buNone/>
            </a:pPr>
            <a:r>
              <a:rPr lang="en-US" sz="1600" dirty="0" err="1">
                <a:latin typeface="Arial" panose="020B0604020202020204" pitchFamily="34" charset="0"/>
                <a:cs typeface="Arial" panose="020B0604020202020204" pitchFamily="34" charset="0"/>
              </a:rPr>
              <a:t>strcpy</a:t>
            </a:r>
            <a:r>
              <a:rPr lang="en-US" sz="1600" dirty="0">
                <a:latin typeface="Arial" panose="020B0604020202020204" pitchFamily="34" charset="0"/>
                <a:cs typeface="Arial" panose="020B0604020202020204" pitchFamily="34" charset="0"/>
              </a:rPr>
              <a:t>(book1.title, “C programming”);</a:t>
            </a:r>
          </a:p>
          <a:p>
            <a:pPr marL="514350" lvl="1" indent="0">
              <a:buNone/>
            </a:pPr>
            <a:r>
              <a:rPr lang="en-US" sz="1600" dirty="0" err="1">
                <a:latin typeface="Arial" panose="020B0604020202020204" pitchFamily="34" charset="0"/>
                <a:cs typeface="Arial" panose="020B0604020202020204" pitchFamily="34" charset="0"/>
              </a:rPr>
              <a:t>strcpy</a:t>
            </a:r>
            <a:r>
              <a:rPr lang="en-US" sz="1600" dirty="0">
                <a:latin typeface="Arial" panose="020B0604020202020204" pitchFamily="34" charset="0"/>
                <a:cs typeface="Arial" panose="020B0604020202020204" pitchFamily="34" charset="0"/>
              </a:rPr>
              <a:t>(book1.author, “Brian, Kernighan, Dennis, Richie”);</a:t>
            </a:r>
          </a:p>
          <a:p>
            <a:pPr marL="514350" lvl="1" indent="0">
              <a:buNone/>
            </a:pPr>
            <a:r>
              <a:rPr lang="en-US" sz="1600" dirty="0">
                <a:latin typeface="Arial" panose="020B0604020202020204" pitchFamily="34" charset="0"/>
                <a:cs typeface="Arial" panose="020B0604020202020204" pitchFamily="34" charset="0"/>
              </a:rPr>
              <a:t>book1.id = 10000;</a:t>
            </a:r>
          </a:p>
          <a:p>
            <a:pPr marL="514350" lvl="1" indent="0">
              <a:buNone/>
            </a:pPr>
            <a:endParaRPr lang="en-US" sz="1600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514350" lvl="1" indent="0">
              <a:buNone/>
            </a:pPr>
            <a:r>
              <a:rPr lang="en-US" sz="1600" dirty="0" err="1">
                <a:latin typeface="Arial" panose="020B0604020202020204" pitchFamily="34" charset="0"/>
                <a:cs typeface="Arial" panose="020B0604020202020204" pitchFamily="34" charset="0"/>
              </a:rPr>
              <a:t>strcpy</a:t>
            </a:r>
            <a:r>
              <a:rPr lang="en-US" sz="1600" dirty="0">
                <a:latin typeface="Arial" panose="020B0604020202020204" pitchFamily="34" charset="0"/>
                <a:cs typeface="Arial" panose="020B0604020202020204" pitchFamily="34" charset="0"/>
              </a:rPr>
              <a:t>(book2.title, “Harry Potter”);</a:t>
            </a:r>
          </a:p>
          <a:p>
            <a:pPr marL="514350" lvl="1" indent="0">
              <a:buNone/>
            </a:pPr>
            <a:r>
              <a:rPr lang="en-US" sz="1600" dirty="0" err="1">
                <a:latin typeface="Arial" panose="020B0604020202020204" pitchFamily="34" charset="0"/>
                <a:cs typeface="Arial" panose="020B0604020202020204" pitchFamily="34" charset="0"/>
              </a:rPr>
              <a:t>strcpy</a:t>
            </a:r>
            <a:r>
              <a:rPr lang="en-US" sz="1600" dirty="0">
                <a:latin typeface="Arial" panose="020B0604020202020204" pitchFamily="34" charset="0"/>
                <a:cs typeface="Arial" panose="020B0604020202020204" pitchFamily="34" charset="0"/>
              </a:rPr>
              <a:t>(book2.author, “J.K. Rowling”);</a:t>
            </a:r>
          </a:p>
          <a:p>
            <a:pPr marL="514350" lvl="1" indent="0">
              <a:buNone/>
            </a:pPr>
            <a:r>
              <a:rPr lang="en-US" sz="1600" dirty="0">
                <a:latin typeface="Arial" panose="020B0604020202020204" pitchFamily="34" charset="0"/>
                <a:cs typeface="Arial" panose="020B0604020202020204" pitchFamily="34" charset="0"/>
              </a:rPr>
              <a:t>book2.id = 20000;</a:t>
            </a:r>
          </a:p>
          <a:p>
            <a:endParaRPr lang="en-US" dirty="0">
              <a:solidFill>
                <a:schemeClr val="tx2"/>
              </a:solidFill>
            </a:endParaRPr>
          </a:p>
          <a:p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929328197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Structures 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200151"/>
            <a:ext cx="8229600" cy="2894954"/>
          </a:xfrm>
        </p:spPr>
        <p:txBody>
          <a:bodyPr/>
          <a:lstStyle/>
          <a:p>
            <a:r>
              <a:rPr lang="en-US" sz="1900" dirty="0"/>
              <a:t>Definition and initialization in one line:</a:t>
            </a:r>
          </a:p>
          <a:p>
            <a:pPr marL="0" indent="0">
              <a:buNone/>
            </a:pPr>
            <a:r>
              <a:rPr lang="en-US" sz="1400" dirty="0"/>
              <a:t>	</a:t>
            </a:r>
          </a:p>
          <a:p>
            <a:pPr marL="0" indent="0">
              <a:buNone/>
            </a:pPr>
            <a:r>
              <a:rPr lang="en-US" sz="1400" dirty="0"/>
              <a:t>	</a:t>
            </a:r>
            <a:r>
              <a:rPr lang="en-US" sz="1400" dirty="0" err="1"/>
              <a:t>struct</a:t>
            </a:r>
            <a:r>
              <a:rPr lang="en-US" sz="1400" dirty="0"/>
              <a:t> point p1 = {0,0};</a:t>
            </a:r>
          </a:p>
          <a:p>
            <a:pPr marL="0" indent="0">
              <a:buNone/>
            </a:pPr>
            <a:r>
              <a:rPr lang="en-US" sz="1400" dirty="0"/>
              <a:t>	</a:t>
            </a:r>
            <a:r>
              <a:rPr lang="en-US" sz="1400" dirty="0" err="1"/>
              <a:t>struct</a:t>
            </a:r>
            <a:r>
              <a:rPr lang="en-US" sz="1400" dirty="0"/>
              <a:t> point p2 = {4,8};</a:t>
            </a:r>
          </a:p>
          <a:p>
            <a:pPr marL="0" indent="0">
              <a:buNone/>
            </a:pPr>
            <a:endParaRPr lang="en-US" sz="1400" dirty="0"/>
          </a:p>
          <a:p>
            <a:pPr marL="0" indent="0">
              <a:buNone/>
            </a:pPr>
            <a:r>
              <a:rPr lang="en-US" sz="1400" dirty="0"/>
              <a:t>	</a:t>
            </a:r>
            <a:r>
              <a:rPr lang="en-US" sz="1400" dirty="0" err="1"/>
              <a:t>struct</a:t>
            </a:r>
            <a:r>
              <a:rPr lang="en-US" sz="1400" dirty="0"/>
              <a:t> books book1 = {“</a:t>
            </a:r>
            <a:r>
              <a:rPr lang="en-US" sz="1400" dirty="0">
                <a:latin typeface="Arial" panose="020B0604020202020204" pitchFamily="34" charset="0"/>
                <a:cs typeface="Arial" panose="020B0604020202020204" pitchFamily="34" charset="0"/>
              </a:rPr>
              <a:t>C programming</a:t>
            </a:r>
            <a:r>
              <a:rPr lang="en-US" sz="1400" dirty="0"/>
              <a:t>”, “</a:t>
            </a:r>
            <a:r>
              <a:rPr lang="en-US" sz="1400" dirty="0">
                <a:latin typeface="Arial" panose="020B0604020202020204" pitchFamily="34" charset="0"/>
                <a:cs typeface="Arial" panose="020B0604020202020204" pitchFamily="34" charset="0"/>
              </a:rPr>
              <a:t>Brian, Kernighan, Dennis, Richie</a:t>
            </a:r>
            <a:r>
              <a:rPr lang="en-US" sz="1400" dirty="0"/>
              <a:t>”, 10000};</a:t>
            </a:r>
          </a:p>
          <a:p>
            <a:pPr marL="0" indent="0">
              <a:buNone/>
            </a:pPr>
            <a:r>
              <a:rPr lang="en-US" sz="1400" dirty="0"/>
              <a:t>	</a:t>
            </a:r>
            <a:r>
              <a:rPr lang="en-US" sz="1400" dirty="0" err="1"/>
              <a:t>struct</a:t>
            </a:r>
            <a:r>
              <a:rPr lang="en-US" sz="1400" dirty="0"/>
              <a:t> books book2 = {“</a:t>
            </a:r>
            <a:r>
              <a:rPr lang="en-US" sz="1400" dirty="0">
                <a:latin typeface="Arial" panose="020B0604020202020204" pitchFamily="34" charset="0"/>
                <a:cs typeface="Arial" panose="020B0604020202020204" pitchFamily="34" charset="0"/>
              </a:rPr>
              <a:t>Harry Potter</a:t>
            </a:r>
            <a:r>
              <a:rPr lang="en-US" sz="1400" dirty="0"/>
              <a:t>”, “</a:t>
            </a:r>
            <a:r>
              <a:rPr lang="en-US" sz="1400" dirty="0">
                <a:latin typeface="Arial" panose="020B0604020202020204" pitchFamily="34" charset="0"/>
                <a:cs typeface="Arial" panose="020B0604020202020204" pitchFamily="34" charset="0"/>
              </a:rPr>
              <a:t>J.K. Rowling</a:t>
            </a:r>
            <a:r>
              <a:rPr lang="en-US" sz="1400" dirty="0"/>
              <a:t>”, 20000};</a:t>
            </a:r>
          </a:p>
          <a:p>
            <a:pPr marL="0" indent="0">
              <a:buNone/>
            </a:pPr>
            <a:endParaRPr lang="en-US" dirty="0"/>
          </a:p>
          <a:p>
            <a:pPr marL="0" indent="0">
              <a:buNone/>
            </a:pP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94762880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dirty="0"/>
              <a:t>Structures - Typedef keyword</a:t>
            </a:r>
          </a:p>
        </p:txBody>
      </p:sp>
      <p:sp>
        <p:nvSpPr>
          <p:cNvPr id="7" name="Rounded Rectangle 6"/>
          <p:cNvSpPr/>
          <p:nvPr/>
        </p:nvSpPr>
        <p:spPr>
          <a:xfrm>
            <a:off x="457200" y="1263617"/>
            <a:ext cx="3390900" cy="2837848"/>
          </a:xfrm>
          <a:prstGeom prst="roundRect">
            <a:avLst/>
          </a:prstGeom>
          <a:solidFill>
            <a:schemeClr val="accent3">
              <a:lumMod val="40000"/>
              <a:lumOff val="60000"/>
            </a:schemeClr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457200"/>
            <a:r>
              <a:rPr lang="en-US" dirty="0">
                <a:solidFill>
                  <a:srgbClr val="FF0000"/>
                </a:solidFill>
                <a:ea typeface="SimSun" panose="02010600030101010101" pitchFamily="2" charset="-122"/>
                <a:cs typeface="Arial" panose="020B0604020202020204" pitchFamily="34" charset="0"/>
              </a:rPr>
              <a:t>struct point</a:t>
            </a:r>
            <a:r>
              <a:rPr lang="en-US" dirty="0">
                <a:solidFill>
                  <a:schemeClr val="tx1"/>
                </a:solidFill>
                <a:ea typeface="SimSun" panose="02010600030101010101" pitchFamily="2" charset="-122"/>
                <a:cs typeface="Arial" panose="020B0604020202020204" pitchFamily="34" charset="0"/>
              </a:rPr>
              <a:t> {</a:t>
            </a:r>
          </a:p>
          <a:p>
            <a:pPr marL="457200"/>
            <a:r>
              <a:rPr lang="en-US" dirty="0">
                <a:solidFill>
                  <a:schemeClr val="tx1"/>
                </a:solidFill>
                <a:ea typeface="SimSun" panose="02010600030101010101" pitchFamily="2" charset="-122"/>
                <a:cs typeface="Arial" panose="020B0604020202020204" pitchFamily="34" charset="0"/>
              </a:rPr>
              <a:t>	int x;</a:t>
            </a:r>
          </a:p>
          <a:p>
            <a:pPr marL="457200"/>
            <a:r>
              <a:rPr lang="en-US" dirty="0">
                <a:solidFill>
                  <a:schemeClr val="tx1"/>
                </a:solidFill>
                <a:ea typeface="SimSun" panose="02010600030101010101" pitchFamily="2" charset="-122"/>
                <a:cs typeface="Arial" panose="020B0604020202020204" pitchFamily="34" charset="0"/>
              </a:rPr>
              <a:t>	int y;</a:t>
            </a:r>
          </a:p>
          <a:p>
            <a:pPr marL="457200"/>
            <a:r>
              <a:rPr lang="en-US" dirty="0">
                <a:solidFill>
                  <a:schemeClr val="tx1"/>
                </a:solidFill>
                <a:ea typeface="SimSun" panose="02010600030101010101" pitchFamily="2" charset="-122"/>
                <a:cs typeface="Arial" panose="020B0604020202020204" pitchFamily="34" charset="0"/>
              </a:rPr>
              <a:t>};</a:t>
            </a:r>
          </a:p>
          <a:p>
            <a:pPr marL="457200"/>
            <a:endParaRPr lang="en-US" dirty="0">
              <a:solidFill>
                <a:schemeClr val="tx1"/>
              </a:solidFill>
              <a:ea typeface="SimSun" panose="02010600030101010101" pitchFamily="2" charset="-122"/>
              <a:cs typeface="Arial" panose="020B0604020202020204" pitchFamily="34" charset="0"/>
            </a:endParaRPr>
          </a:p>
          <a:p>
            <a:pPr marL="457200"/>
            <a:r>
              <a:rPr lang="en-US" dirty="0">
                <a:solidFill>
                  <a:srgbClr val="FF0000"/>
                </a:solidFill>
                <a:ea typeface="SimSun" panose="02010600030101010101" pitchFamily="2" charset="-122"/>
                <a:cs typeface="Arial" panose="020B0604020202020204" pitchFamily="34" charset="0"/>
              </a:rPr>
              <a:t>struct point </a:t>
            </a:r>
            <a:r>
              <a:rPr lang="en-US" dirty="0" err="1">
                <a:solidFill>
                  <a:schemeClr val="tx1"/>
                </a:solidFill>
                <a:ea typeface="SimSun" panose="02010600030101010101" pitchFamily="2" charset="-122"/>
                <a:cs typeface="Arial" panose="020B0604020202020204" pitchFamily="34" charset="0"/>
              </a:rPr>
              <a:t>my_point</a:t>
            </a:r>
            <a:r>
              <a:rPr lang="en-US" dirty="0">
                <a:solidFill>
                  <a:schemeClr val="tx1"/>
                </a:solidFill>
                <a:ea typeface="SimSun" panose="02010600030101010101" pitchFamily="2" charset="-122"/>
                <a:cs typeface="Arial" panose="020B0604020202020204" pitchFamily="34" charset="0"/>
              </a:rPr>
              <a:t>;</a:t>
            </a:r>
          </a:p>
          <a:p>
            <a:pPr marL="457200"/>
            <a:r>
              <a:rPr lang="en-US" dirty="0" err="1">
                <a:solidFill>
                  <a:schemeClr val="tx1"/>
                </a:solidFill>
                <a:ea typeface="SimSun" panose="02010600030101010101" pitchFamily="2" charset="-122"/>
                <a:cs typeface="Arial" panose="020B0604020202020204" pitchFamily="34" charset="0"/>
              </a:rPr>
              <a:t>my_point.x</a:t>
            </a:r>
            <a:r>
              <a:rPr lang="en-US" dirty="0">
                <a:solidFill>
                  <a:schemeClr val="tx1"/>
                </a:solidFill>
                <a:ea typeface="SimSun" panose="02010600030101010101" pitchFamily="2" charset="-122"/>
                <a:cs typeface="Arial" panose="020B0604020202020204" pitchFamily="34" charset="0"/>
              </a:rPr>
              <a:t> = 5;</a:t>
            </a:r>
          </a:p>
          <a:p>
            <a:pPr algn="ctr"/>
            <a:endParaRPr lang="en-GB" dirty="0"/>
          </a:p>
        </p:txBody>
      </p:sp>
      <p:sp>
        <p:nvSpPr>
          <p:cNvPr id="8" name="Rounded Rectangle 7"/>
          <p:cNvSpPr/>
          <p:nvPr/>
        </p:nvSpPr>
        <p:spPr>
          <a:xfrm>
            <a:off x="4937760" y="1263617"/>
            <a:ext cx="3390900" cy="2837848"/>
          </a:xfrm>
          <a:prstGeom prst="roundRect">
            <a:avLst/>
          </a:prstGeom>
          <a:solidFill>
            <a:schemeClr val="accent3">
              <a:lumMod val="40000"/>
              <a:lumOff val="60000"/>
            </a:schemeClr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457200"/>
            <a:r>
              <a:rPr lang="en-US" dirty="0" err="1">
                <a:solidFill>
                  <a:srgbClr val="00B050"/>
                </a:solidFill>
                <a:ea typeface="SimSun" panose="02010600030101010101" pitchFamily="2" charset="-122"/>
                <a:cs typeface="Arial" panose="020B0604020202020204" pitchFamily="34" charset="0"/>
              </a:rPr>
              <a:t>typedef</a:t>
            </a:r>
            <a:r>
              <a:rPr lang="en-US" dirty="0">
                <a:solidFill>
                  <a:srgbClr val="00B050"/>
                </a:solidFill>
                <a:ea typeface="SimSun" panose="02010600030101010101" pitchFamily="2" charset="-122"/>
                <a:cs typeface="Arial" panose="020B0604020202020204" pitchFamily="34" charset="0"/>
              </a:rPr>
              <a:t> </a:t>
            </a:r>
            <a:r>
              <a:rPr lang="en-US" dirty="0" err="1">
                <a:solidFill>
                  <a:srgbClr val="00B050"/>
                </a:solidFill>
                <a:ea typeface="SimSun" panose="02010600030101010101" pitchFamily="2" charset="-122"/>
                <a:cs typeface="Arial" panose="020B0604020202020204" pitchFamily="34" charset="0"/>
              </a:rPr>
              <a:t>struct</a:t>
            </a:r>
            <a:r>
              <a:rPr lang="en-US" dirty="0">
                <a:solidFill>
                  <a:schemeClr val="tx1"/>
                </a:solidFill>
                <a:ea typeface="SimSun" panose="02010600030101010101" pitchFamily="2" charset="-122"/>
                <a:cs typeface="Arial" panose="020B0604020202020204" pitchFamily="34" charset="0"/>
              </a:rPr>
              <a:t> {</a:t>
            </a:r>
          </a:p>
          <a:p>
            <a:pPr marL="457200"/>
            <a:r>
              <a:rPr lang="en-US" dirty="0">
                <a:solidFill>
                  <a:schemeClr val="tx1"/>
                </a:solidFill>
                <a:ea typeface="SimSun" panose="02010600030101010101" pitchFamily="2" charset="-122"/>
                <a:cs typeface="Arial" panose="020B0604020202020204" pitchFamily="34" charset="0"/>
              </a:rPr>
              <a:t>	int x;</a:t>
            </a:r>
          </a:p>
          <a:p>
            <a:pPr marL="457200"/>
            <a:r>
              <a:rPr lang="en-US" dirty="0">
                <a:solidFill>
                  <a:schemeClr val="tx1"/>
                </a:solidFill>
                <a:ea typeface="SimSun" panose="02010600030101010101" pitchFamily="2" charset="-122"/>
                <a:cs typeface="Arial" panose="020B0604020202020204" pitchFamily="34" charset="0"/>
              </a:rPr>
              <a:t>	int y;</a:t>
            </a:r>
          </a:p>
          <a:p>
            <a:pPr marL="457200"/>
            <a:r>
              <a:rPr lang="en-US" dirty="0">
                <a:solidFill>
                  <a:schemeClr val="tx1"/>
                </a:solidFill>
                <a:ea typeface="SimSun" panose="02010600030101010101" pitchFamily="2" charset="-122"/>
                <a:cs typeface="Arial" panose="020B0604020202020204" pitchFamily="34" charset="0"/>
              </a:rPr>
              <a:t>} </a:t>
            </a:r>
            <a:r>
              <a:rPr lang="en-US" dirty="0">
                <a:solidFill>
                  <a:srgbClr val="00B050"/>
                </a:solidFill>
                <a:ea typeface="SimSun" panose="02010600030101010101" pitchFamily="2" charset="-122"/>
                <a:cs typeface="Arial" panose="020B0604020202020204" pitchFamily="34" charset="0"/>
              </a:rPr>
              <a:t>Point</a:t>
            </a:r>
            <a:r>
              <a:rPr lang="en-US" dirty="0">
                <a:solidFill>
                  <a:schemeClr val="tx1"/>
                </a:solidFill>
                <a:ea typeface="SimSun" panose="02010600030101010101" pitchFamily="2" charset="-122"/>
                <a:cs typeface="Arial" panose="020B0604020202020204" pitchFamily="34" charset="0"/>
              </a:rPr>
              <a:t>;</a:t>
            </a:r>
          </a:p>
          <a:p>
            <a:pPr marL="457200"/>
            <a:endParaRPr lang="en-US" dirty="0">
              <a:solidFill>
                <a:schemeClr val="tx1"/>
              </a:solidFill>
              <a:ea typeface="SimSun" panose="02010600030101010101" pitchFamily="2" charset="-122"/>
              <a:cs typeface="Arial" panose="020B0604020202020204" pitchFamily="34" charset="0"/>
            </a:endParaRPr>
          </a:p>
          <a:p>
            <a:pPr marL="457200"/>
            <a:r>
              <a:rPr lang="en-US" dirty="0">
                <a:solidFill>
                  <a:srgbClr val="00B050"/>
                </a:solidFill>
                <a:ea typeface="SimSun" panose="02010600030101010101" pitchFamily="2" charset="-122"/>
                <a:cs typeface="Arial" panose="020B0604020202020204" pitchFamily="34" charset="0"/>
              </a:rPr>
              <a:t>Point </a:t>
            </a:r>
            <a:r>
              <a:rPr lang="en-US" dirty="0" err="1">
                <a:solidFill>
                  <a:schemeClr val="tx1"/>
                </a:solidFill>
                <a:ea typeface="SimSun" panose="02010600030101010101" pitchFamily="2" charset="-122"/>
                <a:cs typeface="Arial" panose="020B0604020202020204" pitchFamily="34" charset="0"/>
              </a:rPr>
              <a:t>my_point</a:t>
            </a:r>
            <a:r>
              <a:rPr lang="en-US" dirty="0">
                <a:solidFill>
                  <a:schemeClr val="tx1"/>
                </a:solidFill>
                <a:ea typeface="SimSun" panose="02010600030101010101" pitchFamily="2" charset="-122"/>
                <a:cs typeface="Arial" panose="020B0604020202020204" pitchFamily="34" charset="0"/>
              </a:rPr>
              <a:t>;</a:t>
            </a:r>
          </a:p>
          <a:p>
            <a:pPr marL="457200"/>
            <a:r>
              <a:rPr lang="en-US" dirty="0" err="1">
                <a:solidFill>
                  <a:schemeClr val="tx1"/>
                </a:solidFill>
                <a:ea typeface="SimSun" panose="02010600030101010101" pitchFamily="2" charset="-122"/>
                <a:cs typeface="Arial" panose="020B0604020202020204" pitchFamily="34" charset="0"/>
              </a:rPr>
              <a:t>my_point.x</a:t>
            </a:r>
            <a:r>
              <a:rPr lang="en-US" dirty="0">
                <a:solidFill>
                  <a:schemeClr val="tx1"/>
                </a:solidFill>
                <a:ea typeface="SimSun" panose="02010600030101010101" pitchFamily="2" charset="-122"/>
                <a:cs typeface="Arial" panose="020B0604020202020204" pitchFamily="34" charset="0"/>
              </a:rPr>
              <a:t> = 5;</a:t>
            </a:r>
          </a:p>
          <a:p>
            <a:pPr marL="457200"/>
            <a:endParaRPr lang="en-US" dirty="0">
              <a:solidFill>
                <a:schemeClr val="tx1"/>
              </a:solidFill>
              <a:ea typeface="SimSun" panose="02010600030101010101" pitchFamily="2" charset="-122"/>
              <a:cs typeface="Arial" panose="020B0604020202020204" pitchFamily="34" charset="0"/>
            </a:endParaRPr>
          </a:p>
          <a:p>
            <a:pPr algn="ctr"/>
            <a:endParaRPr lang="en-GB" dirty="0"/>
          </a:p>
        </p:txBody>
      </p:sp>
      <p:sp>
        <p:nvSpPr>
          <p:cNvPr id="11" name="Rounded Rectangle 10"/>
          <p:cNvSpPr/>
          <p:nvPr/>
        </p:nvSpPr>
        <p:spPr>
          <a:xfrm>
            <a:off x="3093720" y="3832860"/>
            <a:ext cx="2567940" cy="1074420"/>
          </a:xfrm>
          <a:prstGeom prst="roundRect">
            <a:avLst/>
          </a:prstGeom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l-NL" dirty="0" err="1"/>
              <a:t>What</a:t>
            </a:r>
            <a:r>
              <a:rPr lang="nl-NL" dirty="0"/>
              <a:t> is </a:t>
            </a:r>
            <a:r>
              <a:rPr lang="nl-NL" dirty="0" err="1"/>
              <a:t>the</a:t>
            </a:r>
            <a:r>
              <a:rPr lang="nl-NL" dirty="0"/>
              <a:t> advantage of </a:t>
            </a:r>
            <a:r>
              <a:rPr lang="nl-NL" dirty="0" err="1"/>
              <a:t>using</a:t>
            </a:r>
            <a:r>
              <a:rPr lang="nl-NL" dirty="0"/>
              <a:t> </a:t>
            </a:r>
            <a:r>
              <a:rPr lang="nl-NL" dirty="0" err="1"/>
              <a:t>the</a:t>
            </a:r>
            <a:r>
              <a:rPr lang="nl-NL" dirty="0"/>
              <a:t> </a:t>
            </a:r>
            <a:r>
              <a:rPr lang="nl-NL" dirty="0" err="1"/>
              <a:t>typedef</a:t>
            </a:r>
            <a:r>
              <a:rPr lang="nl-NL" dirty="0"/>
              <a:t> </a:t>
            </a:r>
            <a:r>
              <a:rPr lang="nl-NL" dirty="0" err="1"/>
              <a:t>keyword</a:t>
            </a:r>
            <a:r>
              <a:rPr lang="nl-NL" dirty="0"/>
              <a:t>?</a:t>
            </a:r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746259136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sz="2400" dirty="0"/>
              <a:t>Exercise – Refactoring using Functions and Structures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 fontScale="70000" lnSpcReduction="20000"/>
          </a:bodyPr>
          <a:lstStyle/>
          <a:p>
            <a:r>
              <a:rPr lang="en-US" dirty="0"/>
              <a:t>See description and startup code in canvas: </a:t>
            </a:r>
            <a:br>
              <a:rPr lang="en-US" dirty="0"/>
            </a:br>
            <a:br>
              <a:rPr lang="en-US" dirty="0"/>
            </a:br>
            <a:r>
              <a:rPr lang="en-US" dirty="0"/>
              <a:t>Description: </a:t>
            </a:r>
            <a:r>
              <a:rPr lang="en-GB" dirty="0">
                <a:solidFill>
                  <a:srgbClr val="0070C0"/>
                </a:solidFill>
              </a:rPr>
              <a:t>exercise_week3.pdf</a:t>
            </a:r>
            <a:br>
              <a:rPr lang="en-US" dirty="0"/>
            </a:br>
            <a:br>
              <a:rPr lang="en-US" dirty="0"/>
            </a:br>
            <a:r>
              <a:rPr lang="en-US" dirty="0"/>
              <a:t>Startup code: </a:t>
            </a:r>
            <a:r>
              <a:rPr lang="en-GB" dirty="0">
                <a:solidFill>
                  <a:srgbClr val="0070C0"/>
                </a:solidFill>
              </a:rPr>
              <a:t>startUpExerciseWeek3.zip</a:t>
            </a:r>
            <a:endParaRPr lang="en-US" dirty="0">
              <a:solidFill>
                <a:srgbClr val="0070C0"/>
              </a:solidFill>
            </a:endParaRPr>
          </a:p>
          <a:p>
            <a:endParaRPr lang="en-US" dirty="0"/>
          </a:p>
          <a:p>
            <a:endParaRPr lang="en-US" dirty="0"/>
          </a:p>
          <a:p>
            <a:r>
              <a:rPr lang="en-US" dirty="0"/>
              <a:t>You are not expected to read inputs from the terminal (i.e. </a:t>
            </a:r>
            <a:r>
              <a:rPr lang="en-US" dirty="0" err="1"/>
              <a:t>scanf</a:t>
            </a:r>
            <a:r>
              <a:rPr lang="en-US" dirty="0"/>
              <a:t> not needed)</a:t>
            </a:r>
          </a:p>
          <a:p>
            <a:endParaRPr lang="en-US" dirty="0"/>
          </a:p>
          <a:p>
            <a:endParaRPr lang="en-US" dirty="0"/>
          </a:p>
          <a:p>
            <a:r>
              <a:rPr lang="en-US" dirty="0"/>
              <a:t>Good luck and Have fun!</a:t>
            </a:r>
          </a:p>
        </p:txBody>
      </p:sp>
    </p:spTree>
    <p:extLst>
      <p:ext uri="{BB962C8B-B14F-4D97-AF65-F5344CB8AC3E}">
        <p14:creationId xmlns:p14="http://schemas.microsoft.com/office/powerpoint/2010/main" val="1399501828"/>
      </p:ext>
    </p:extLst>
  </p:cSld>
  <p:clrMapOvr>
    <a:masterClrMapping/>
  </p:clrMapOvr>
</p:sld>
</file>

<file path=ppt/theme/theme1.xml><?xml version="1.0" encoding="utf-8"?>
<a:theme xmlns:a="http://schemas.openxmlformats.org/drawingml/2006/main" name="Aangepast ontwerp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ppt/theme/theme2.xml><?xml version="1.0" encoding="utf-8"?>
<a:theme xmlns:a="http://schemas.openxmlformats.org/drawingml/2006/main" name="Office-thema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Yu Gothic Light"/>
        <a:font script="Hang" typeface="맑은 고딕"/>
        <a:font script="Hans" typeface="DengXian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Yu Gothic"/>
        <a:font script="Hang" typeface="맑은 고딕"/>
        <a:font script="Hans" typeface="DengXian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3.xml><?xml version="1.0" encoding="utf-8"?>
<a:theme xmlns:a="http://schemas.openxmlformats.org/drawingml/2006/main" name="Office-thema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PPT_Fontys_NL_universeel</Template>
  <TotalTime>0</TotalTime>
  <Words>1134</Words>
  <Application>Microsoft Office PowerPoint</Application>
  <PresentationFormat>Diavoorstelling (16:9)</PresentationFormat>
  <Paragraphs>217</Paragraphs>
  <Slides>14</Slides>
  <Notes>0</Notes>
  <HiddenSlides>0</HiddenSlides>
  <MMClips>0</MMClips>
  <ScaleCrop>false</ScaleCrop>
  <HeadingPairs>
    <vt:vector size="6" baseType="variant">
      <vt:variant>
        <vt:lpstr>Gebruikte lettertypen</vt:lpstr>
      </vt:variant>
      <vt:variant>
        <vt:i4>3</vt:i4>
      </vt:variant>
      <vt:variant>
        <vt:lpstr>Thema</vt:lpstr>
      </vt:variant>
      <vt:variant>
        <vt:i4>1</vt:i4>
      </vt:variant>
      <vt:variant>
        <vt:lpstr>Diatitels</vt:lpstr>
      </vt:variant>
      <vt:variant>
        <vt:i4>14</vt:i4>
      </vt:variant>
    </vt:vector>
  </HeadingPairs>
  <TitlesOfParts>
    <vt:vector size="18" baseType="lpstr">
      <vt:lpstr>SimSun</vt:lpstr>
      <vt:lpstr>Arial</vt:lpstr>
      <vt:lpstr>Calibri</vt:lpstr>
      <vt:lpstr>Aangepast ontwerp</vt:lpstr>
      <vt:lpstr>Programming in C</vt:lpstr>
      <vt:lpstr>Week 3</vt:lpstr>
      <vt:lpstr>Function</vt:lpstr>
      <vt:lpstr>Declare and define a function at the same place</vt:lpstr>
      <vt:lpstr>Declare and define a function separately</vt:lpstr>
      <vt:lpstr>Quiz: what is the printed value for a and b</vt:lpstr>
      <vt:lpstr>Function with array argument</vt:lpstr>
      <vt:lpstr>Function with array argument</vt:lpstr>
      <vt:lpstr>Use of recursive functions</vt:lpstr>
      <vt:lpstr>Structures</vt:lpstr>
      <vt:lpstr>Structures</vt:lpstr>
      <vt:lpstr>Structures </vt:lpstr>
      <vt:lpstr>Structures - Typedef keyword</vt:lpstr>
      <vt:lpstr>Exercise – Refactoring using Functions and Structures</vt:lpstr>
    </vt:vector>
  </TitlesOfParts>
  <Company>Fontys Hogescholen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Zhao,Qin Q.</dc:creator>
  <cp:lastModifiedBy>Guayrin,Brice B.P.B.J.P.</cp:lastModifiedBy>
  <cp:revision>274</cp:revision>
  <cp:lastPrinted>2014-08-19T14:33:34Z</cp:lastPrinted>
  <dcterms:created xsi:type="dcterms:W3CDTF">2019-11-16T10:39:10Z</dcterms:created>
  <dcterms:modified xsi:type="dcterms:W3CDTF">2024-09-18T09:43:57Z</dcterms:modified>
</cp:coreProperties>
</file>