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1" r:id="rId1"/>
  </p:sldMasterIdLst>
  <p:notesMasterIdLst>
    <p:notesMasterId r:id="rId26"/>
  </p:notesMasterIdLst>
  <p:handoutMasterIdLst>
    <p:handoutMasterId r:id="rId27"/>
  </p:handoutMasterIdLst>
  <p:sldIdLst>
    <p:sldId id="295" r:id="rId2"/>
    <p:sldId id="296" r:id="rId3"/>
    <p:sldId id="324" r:id="rId4"/>
    <p:sldId id="329" r:id="rId5"/>
    <p:sldId id="336" r:id="rId6"/>
    <p:sldId id="365" r:id="rId7"/>
    <p:sldId id="331" r:id="rId8"/>
    <p:sldId id="334" r:id="rId9"/>
    <p:sldId id="327" r:id="rId10"/>
    <p:sldId id="328" r:id="rId11"/>
    <p:sldId id="333" r:id="rId12"/>
    <p:sldId id="332" r:id="rId13"/>
    <p:sldId id="297" r:id="rId14"/>
    <p:sldId id="316" r:id="rId15"/>
    <p:sldId id="299" r:id="rId16"/>
    <p:sldId id="311" r:id="rId17"/>
    <p:sldId id="337" r:id="rId18"/>
    <p:sldId id="313" r:id="rId19"/>
    <p:sldId id="364" r:id="rId20"/>
    <p:sldId id="318" r:id="rId21"/>
    <p:sldId id="306" r:id="rId22"/>
    <p:sldId id="307" r:id="rId23"/>
    <p:sldId id="308" r:id="rId24"/>
    <p:sldId id="366" r:id="rId25"/>
  </p:sldIdLst>
  <p:sldSz cx="9144000" cy="5143500" type="screen16x9"/>
  <p:notesSz cx="6858000" cy="9144000"/>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80BFA01C-CD74-7845-B021-672224978863}">
          <p14:sldIdLst>
            <p14:sldId id="295"/>
            <p14:sldId id="296"/>
          </p14:sldIdLst>
        </p14:section>
        <p14:section name="Introduction to course" id="{5245BC29-B13F-4415-969C-1F6F011A02B5}">
          <p14:sldIdLst>
            <p14:sldId id="324"/>
            <p14:sldId id="329"/>
            <p14:sldId id="336"/>
            <p14:sldId id="365"/>
            <p14:sldId id="331"/>
            <p14:sldId id="334"/>
            <p14:sldId id="327"/>
            <p14:sldId id="328"/>
            <p14:sldId id="333"/>
            <p14:sldId id="332"/>
          </p14:sldIdLst>
        </p14:section>
        <p14:section name="Introduction to C" id="{4E7601D6-8976-47FA-BBEE-BE8CC0E947AB}">
          <p14:sldIdLst>
            <p14:sldId id="297"/>
            <p14:sldId id="316"/>
            <p14:sldId id="299"/>
            <p14:sldId id="311"/>
            <p14:sldId id="337"/>
            <p14:sldId id="313"/>
            <p14:sldId id="364"/>
            <p14:sldId id="318"/>
            <p14:sldId id="306"/>
            <p14:sldId id="307"/>
            <p14:sldId id="308"/>
            <p14:sldId id="366"/>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33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673" autoAdjust="0"/>
    <p:restoredTop sz="95332" autoAdjust="0"/>
  </p:normalViewPr>
  <p:slideViewPr>
    <p:cSldViewPr snapToGrid="0" snapToObjects="1">
      <p:cViewPr varScale="1">
        <p:scale>
          <a:sx n="147" d="100"/>
          <a:sy n="147" d="100"/>
        </p:scale>
        <p:origin x="966" y="126"/>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845046B-E3A6-4E43-9D24-8C38ABDF8202}" type="datetimeFigureOut">
              <a:t>9-2-2025</a:t>
            </a:fld>
            <a:endParaRPr lang="nl-NL"/>
          </a:p>
        </p:txBody>
      </p:sp>
      <p:sp>
        <p:nvSpPr>
          <p:cNvPr id="4" name="Tijdelijke aanduiding voor voet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6D2CFB6-CBE2-1D40-B0FD-77D0D9479B87}" type="slidenum">
              <a:t>‹nr.›</a:t>
            </a:fld>
            <a:endParaRPr lang="nl-NL"/>
          </a:p>
        </p:txBody>
      </p:sp>
    </p:spTree>
    <p:extLst>
      <p:ext uri="{BB962C8B-B14F-4D97-AF65-F5344CB8AC3E}">
        <p14:creationId xmlns:p14="http://schemas.microsoft.com/office/powerpoint/2010/main" val="2484257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047B21-E721-E94E-8C0A-F0532555091A}" type="datetimeFigureOut">
              <a:rPr lang="nl-NL" smtClean="0"/>
              <a:t>9-2-2025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8ABE2E-621C-5C4E-A155-8FB9D216AC83}" type="slidenum">
              <a:rPr lang="nl-NL" smtClean="0"/>
              <a:t>‹nr.›</a:t>
            </a:fld>
            <a:endParaRPr lang="nl-NL"/>
          </a:p>
        </p:txBody>
      </p:sp>
    </p:spTree>
    <p:extLst>
      <p:ext uri="{BB962C8B-B14F-4D97-AF65-F5344CB8AC3E}">
        <p14:creationId xmlns:p14="http://schemas.microsoft.com/office/powerpoint/2010/main" val="1743600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Convert</a:t>
            </a:r>
            <a:r>
              <a:rPr lang="en-US" baseline="0" dirty="0"/>
              <a:t> to descending order: 1. create a new array, reverse assigning the value, copy back</a:t>
            </a:r>
          </a:p>
          <a:p>
            <a:r>
              <a:rPr lang="en-US" baseline="0" dirty="0"/>
              <a:t>		 2. create a temp value, compare each a[i] with a[j], and swap </a:t>
            </a:r>
            <a:r>
              <a:rPr lang="en-US" baseline="0"/>
              <a:t>the value</a:t>
            </a:r>
            <a:endParaRPr lang="en-US"/>
          </a:p>
        </p:txBody>
      </p:sp>
      <p:sp>
        <p:nvSpPr>
          <p:cNvPr id="4" name="Slide Number Placeholder 3"/>
          <p:cNvSpPr>
            <a:spLocks noGrp="1"/>
          </p:cNvSpPr>
          <p:nvPr>
            <p:ph type="sldNum" sz="quarter" idx="10"/>
          </p:nvPr>
        </p:nvSpPr>
        <p:spPr/>
        <p:txBody>
          <a:bodyPr/>
          <a:lstStyle/>
          <a:p>
            <a:fld id="{138ABE2E-621C-5C4E-A155-8FB9D216AC83}" type="slidenum">
              <a:rPr lang="nl-NL" smtClean="0"/>
              <a:t>18</a:t>
            </a:fld>
            <a:endParaRPr lang="nl-NL"/>
          </a:p>
        </p:txBody>
      </p:sp>
    </p:spTree>
    <p:extLst>
      <p:ext uri="{BB962C8B-B14F-4D97-AF65-F5344CB8AC3E}">
        <p14:creationId xmlns:p14="http://schemas.microsoft.com/office/powerpoint/2010/main" val="10138124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sz="2800"/>
            </a:lvl1pPr>
          </a:lstStyle>
          <a:p>
            <a:r>
              <a:rPr lang="nl-NL" dirty="0"/>
              <a:t>Titel </a:t>
            </a:r>
            <a:r>
              <a:rPr lang="nl-NL" dirty="0" err="1"/>
              <a:t>volgblad</a:t>
            </a:r>
            <a:r>
              <a:rPr lang="nl-NL" dirty="0"/>
              <a:t> </a:t>
            </a:r>
            <a:r>
              <a:rPr lang="nl-NL" dirty="0" err="1"/>
              <a:t>Arial</a:t>
            </a:r>
            <a:r>
              <a:rPr lang="nl-NL" dirty="0"/>
              <a:t> 28pt</a:t>
            </a:r>
          </a:p>
        </p:txBody>
      </p:sp>
      <p:sp>
        <p:nvSpPr>
          <p:cNvPr id="3" name="Tijdelijke aanduiding voor inhoud 2"/>
          <p:cNvSpPr>
            <a:spLocks noGrp="1"/>
          </p:cNvSpPr>
          <p:nvPr>
            <p:ph idx="1" hasCustomPrompt="1"/>
          </p:nvPr>
        </p:nvSpPr>
        <p:spPr/>
        <p:txBody>
          <a:bodyPr/>
          <a:lstStyle>
            <a:lvl1pPr>
              <a:defRPr sz="2400">
                <a:latin typeface="Arial"/>
                <a:cs typeface="Arial"/>
              </a:defRPr>
            </a:lvl1pPr>
            <a:lvl2pPr>
              <a:defRPr sz="2000"/>
            </a:lvl2pPr>
          </a:lstStyle>
          <a:p>
            <a:pPr lvl="0"/>
            <a:r>
              <a:rPr lang="nl-NL" dirty="0"/>
              <a:t>Klik om de tekststijl van het sjabloon te bewerken</a:t>
            </a:r>
          </a:p>
          <a:p>
            <a:pPr lvl="1"/>
            <a:r>
              <a:rPr lang="nl-NL" dirty="0"/>
              <a:t>Tweede niveau</a:t>
            </a:r>
          </a:p>
        </p:txBody>
      </p:sp>
      <p:sp>
        <p:nvSpPr>
          <p:cNvPr id="7" name="Tijdelijke aanduiding voor voettekst 4"/>
          <p:cNvSpPr>
            <a:spLocks noGrp="1"/>
          </p:cNvSpPr>
          <p:nvPr>
            <p:ph type="ftr" sz="quarter" idx="11"/>
          </p:nvPr>
        </p:nvSpPr>
        <p:spPr>
          <a:xfrm>
            <a:off x="1912139" y="4630341"/>
            <a:ext cx="4870548" cy="273844"/>
          </a:xfrm>
          <a:prstGeom prst="rect">
            <a:avLst/>
          </a:prstGeom>
        </p:spPr>
        <p:txBody>
          <a:bodyPr/>
          <a:lstStyle/>
          <a:p>
            <a:endParaRPr lang="nl-NL" dirty="0"/>
          </a:p>
        </p:txBody>
      </p:sp>
      <p:sp>
        <p:nvSpPr>
          <p:cNvPr id="8" name="Tijdelijke aanduiding voor dianummer 5"/>
          <p:cNvSpPr>
            <a:spLocks noGrp="1"/>
          </p:cNvSpPr>
          <p:nvPr>
            <p:ph type="sldNum" sz="quarter" idx="12"/>
          </p:nvPr>
        </p:nvSpPr>
        <p:spPr>
          <a:xfrm>
            <a:off x="6970292" y="4641986"/>
            <a:ext cx="829797" cy="273844"/>
          </a:xfrm>
          <a:prstGeom prst="rect">
            <a:avLst/>
          </a:prstGeom>
        </p:spPr>
        <p:txBody>
          <a:bodyPr/>
          <a:lstStyle/>
          <a:p>
            <a:fld id="{CC1A7FFB-7E9A-E347-8F80-8E2C647B3625}" type="slidenum">
              <a:rPr lang="nl-NL"/>
              <a:t>‹nr.›</a:t>
            </a:fld>
            <a:endParaRPr lang="nl-NL"/>
          </a:p>
        </p:txBody>
      </p:sp>
    </p:spTree>
    <p:extLst>
      <p:ext uri="{BB962C8B-B14F-4D97-AF65-F5344CB8AC3E}">
        <p14:creationId xmlns:p14="http://schemas.microsoft.com/office/powerpoint/2010/main" val="4130621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rmAutofit/>
          </a:bodyPr>
          <a:lstStyle>
            <a:lvl1pPr>
              <a:defRPr sz="2800"/>
            </a:lvl1pPr>
          </a:lstStyle>
          <a:p>
            <a:r>
              <a:rPr lang="nl-NL" dirty="0"/>
              <a:t>Titel </a:t>
            </a:r>
            <a:r>
              <a:rPr lang="nl-NL" dirty="0" err="1"/>
              <a:t>volgblad</a:t>
            </a:r>
            <a:r>
              <a:rPr lang="nl-NL" dirty="0"/>
              <a:t> </a:t>
            </a:r>
            <a:r>
              <a:rPr lang="nl-NL" dirty="0" err="1"/>
              <a:t>Arial</a:t>
            </a:r>
            <a:r>
              <a:rPr lang="nl-NL" dirty="0"/>
              <a:t> 28pt</a:t>
            </a:r>
          </a:p>
        </p:txBody>
      </p:sp>
      <p:sp>
        <p:nvSpPr>
          <p:cNvPr id="3" name="Tijdelijke aanduiding voor inhoud 2"/>
          <p:cNvSpPr>
            <a:spLocks noGrp="1"/>
          </p:cNvSpPr>
          <p:nvPr>
            <p:ph sz="half" idx="1"/>
          </p:nvPr>
        </p:nvSpPr>
        <p:spPr>
          <a:xfrm>
            <a:off x="457200" y="1200151"/>
            <a:ext cx="4038600" cy="2894954"/>
          </a:xfrm>
        </p:spPr>
        <p:txBody>
          <a:bodyPr>
            <a:normAutofit/>
          </a:bodyPr>
          <a:lstStyle>
            <a:lvl1pPr>
              <a:defRPr sz="2000">
                <a:latin typeface="Arial"/>
                <a:cs typeface="Arial"/>
              </a:defRPr>
            </a:lvl1pPr>
            <a:lvl2pPr>
              <a:defRPr sz="1800">
                <a:latin typeface="Arial"/>
                <a:cs typeface="Aria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4" name="Tijdelijke aanduiding voor inhoud 3"/>
          <p:cNvSpPr>
            <a:spLocks noGrp="1"/>
          </p:cNvSpPr>
          <p:nvPr>
            <p:ph sz="half" idx="2"/>
          </p:nvPr>
        </p:nvSpPr>
        <p:spPr>
          <a:xfrm>
            <a:off x="4648200" y="1200150"/>
            <a:ext cx="4038600" cy="2894955"/>
          </a:xfrm>
        </p:spPr>
        <p:txBody>
          <a:bodyPr>
            <a:normAutofit/>
          </a:bodyPr>
          <a:lstStyle>
            <a:lvl1pPr>
              <a:defRPr sz="2000">
                <a:latin typeface="Arial"/>
                <a:cs typeface="Arial"/>
              </a:defRPr>
            </a:lvl1pPr>
            <a:lvl2pPr>
              <a:defRPr sz="1800">
                <a:latin typeface="Arial"/>
                <a:cs typeface="Aria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8" name="Tijdelijke aanduiding voor voettekst 4"/>
          <p:cNvSpPr>
            <a:spLocks noGrp="1"/>
          </p:cNvSpPr>
          <p:nvPr>
            <p:ph type="ftr" sz="quarter" idx="11"/>
          </p:nvPr>
        </p:nvSpPr>
        <p:spPr>
          <a:xfrm>
            <a:off x="1912139" y="4630341"/>
            <a:ext cx="4870548" cy="273844"/>
          </a:xfrm>
          <a:prstGeom prst="rect">
            <a:avLst/>
          </a:prstGeom>
        </p:spPr>
        <p:txBody>
          <a:bodyPr/>
          <a:lstStyle/>
          <a:p>
            <a:endParaRPr lang="nl-NL" dirty="0"/>
          </a:p>
        </p:txBody>
      </p:sp>
      <p:sp>
        <p:nvSpPr>
          <p:cNvPr id="9" name="Tijdelijke aanduiding voor dianummer 5"/>
          <p:cNvSpPr>
            <a:spLocks noGrp="1"/>
          </p:cNvSpPr>
          <p:nvPr>
            <p:ph type="sldNum" sz="quarter" idx="12"/>
          </p:nvPr>
        </p:nvSpPr>
        <p:spPr>
          <a:xfrm>
            <a:off x="6970292" y="4641986"/>
            <a:ext cx="829797" cy="273844"/>
          </a:xfrm>
          <a:prstGeom prst="rect">
            <a:avLst/>
          </a:prstGeom>
        </p:spPr>
        <p:txBody>
          <a:bodyPr/>
          <a:lstStyle/>
          <a:p>
            <a:fld id="{CC1A7FFB-7E9A-E347-8F80-8E2C647B3625}" type="slidenum">
              <a:rPr lang="nl-NL"/>
              <a:t>‹nr.›</a:t>
            </a:fld>
            <a:endParaRPr lang="nl-NL"/>
          </a:p>
        </p:txBody>
      </p:sp>
    </p:spTree>
    <p:extLst>
      <p:ext uri="{BB962C8B-B14F-4D97-AF65-F5344CB8AC3E}">
        <p14:creationId xmlns:p14="http://schemas.microsoft.com/office/powerpoint/2010/main" val="2980278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rmAutofit/>
          </a:bodyPr>
          <a:lstStyle>
            <a:lvl1pPr>
              <a:defRPr sz="2800"/>
            </a:lvl1pPr>
          </a:lstStyle>
          <a:p>
            <a:r>
              <a:rPr lang="nl-NL" dirty="0"/>
              <a:t>Titel </a:t>
            </a:r>
            <a:r>
              <a:rPr lang="nl-NL" dirty="0" err="1"/>
              <a:t>volgblad</a:t>
            </a:r>
            <a:r>
              <a:rPr lang="nl-NL" dirty="0"/>
              <a:t> </a:t>
            </a:r>
            <a:r>
              <a:rPr lang="nl-NL" dirty="0" err="1"/>
              <a:t>Arial</a:t>
            </a:r>
            <a:r>
              <a:rPr lang="nl-NL" dirty="0"/>
              <a:t> 28pt</a:t>
            </a:r>
          </a:p>
        </p:txBody>
      </p:sp>
      <p:sp>
        <p:nvSpPr>
          <p:cNvPr id="4" name="Tijdelijke aanduiding voor inhoud 3"/>
          <p:cNvSpPr>
            <a:spLocks noGrp="1"/>
          </p:cNvSpPr>
          <p:nvPr>
            <p:ph sz="half" idx="2"/>
          </p:nvPr>
        </p:nvSpPr>
        <p:spPr>
          <a:xfrm>
            <a:off x="457200" y="1285598"/>
            <a:ext cx="4040188" cy="2962275"/>
          </a:xfrm>
        </p:spPr>
        <p:txBody>
          <a:bodyPr>
            <a:normAutofit/>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p:txBody>
      </p:sp>
      <p:sp>
        <p:nvSpPr>
          <p:cNvPr id="6" name="Tijdelijke aanduiding voor inhoud 5"/>
          <p:cNvSpPr>
            <a:spLocks noGrp="1"/>
          </p:cNvSpPr>
          <p:nvPr>
            <p:ph sz="quarter" idx="4"/>
          </p:nvPr>
        </p:nvSpPr>
        <p:spPr>
          <a:xfrm>
            <a:off x="4645025" y="1285598"/>
            <a:ext cx="4041775" cy="2962275"/>
          </a:xfrm>
        </p:spPr>
        <p:txBody>
          <a:bodyPr>
            <a:normAutofit/>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p:txBody>
      </p:sp>
      <p:sp>
        <p:nvSpPr>
          <p:cNvPr id="7" name="Tijdelijke aanduiding voor datum 6"/>
          <p:cNvSpPr>
            <a:spLocks noGrp="1"/>
          </p:cNvSpPr>
          <p:nvPr>
            <p:ph type="dt" sz="half" idx="10"/>
          </p:nvPr>
        </p:nvSpPr>
        <p:spPr>
          <a:xfrm>
            <a:off x="457200" y="4767263"/>
            <a:ext cx="2133600" cy="274637"/>
          </a:xfrm>
          <a:prstGeom prst="rect">
            <a:avLst/>
          </a:prstGeom>
        </p:spPr>
        <p:txBody>
          <a:bodyPr/>
          <a:lstStyle/>
          <a:p>
            <a:fld id="{4ED2B493-C1EE-714C-B8A9-F38F4D8CE6E7}" type="datetimeFigureOut">
              <a:rPr lang="nl-NL" smtClean="0"/>
              <a:t>9-2-2025</a:t>
            </a:fld>
            <a:endParaRPr lang="nl-NL" dirty="0"/>
          </a:p>
        </p:txBody>
      </p:sp>
      <p:sp>
        <p:nvSpPr>
          <p:cNvPr id="8" name="Tijdelijke aanduiding voor voettekst 7"/>
          <p:cNvSpPr>
            <a:spLocks noGrp="1"/>
          </p:cNvSpPr>
          <p:nvPr>
            <p:ph type="ftr" sz="quarter" idx="11"/>
          </p:nvPr>
        </p:nvSpPr>
        <p:spPr>
          <a:xfrm>
            <a:off x="1738642" y="4767263"/>
            <a:ext cx="4281158" cy="274637"/>
          </a:xfrm>
          <a:prstGeom prst="rect">
            <a:avLst/>
          </a:prstGeom>
        </p:spPr>
        <p:txBody>
          <a:bodyPr/>
          <a:lstStyle/>
          <a:p>
            <a:endParaRPr lang="nl-NL"/>
          </a:p>
        </p:txBody>
      </p:sp>
      <p:sp>
        <p:nvSpPr>
          <p:cNvPr id="9" name="Tijdelijke aanduiding voor dianummer 8"/>
          <p:cNvSpPr>
            <a:spLocks noGrp="1"/>
          </p:cNvSpPr>
          <p:nvPr>
            <p:ph type="sldNum" sz="quarter" idx="12"/>
          </p:nvPr>
        </p:nvSpPr>
        <p:spPr>
          <a:xfrm>
            <a:off x="6553200" y="4767263"/>
            <a:ext cx="1610267" cy="274637"/>
          </a:xfrm>
          <a:prstGeom prst="rect">
            <a:avLst/>
          </a:prstGeom>
        </p:spPr>
        <p:txBody>
          <a:bodyPr/>
          <a:lstStyle/>
          <a:p>
            <a:fld id="{F3BC6476-EA18-C04A-BD06-B622CA55CE7C}" type="slidenum">
              <a:rPr lang="nl-NL" smtClean="0"/>
              <a:t>‹nr.›</a:t>
            </a:fld>
            <a:endParaRPr lang="nl-NL"/>
          </a:p>
        </p:txBody>
      </p:sp>
    </p:spTree>
    <p:extLst>
      <p:ext uri="{BB962C8B-B14F-4D97-AF65-F5344CB8AC3E}">
        <p14:creationId xmlns:p14="http://schemas.microsoft.com/office/powerpoint/2010/main" val="3578157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450"/>
          </a:xfrm>
        </p:spPr>
        <p:txBody>
          <a:bodyPr anchor="b">
            <a:noAutofit/>
          </a:bodyPr>
          <a:lstStyle>
            <a:lvl1pPr algn="l">
              <a:defRPr sz="2000" b="1"/>
            </a:lvl1pPr>
          </a:lstStyle>
          <a:p>
            <a:r>
              <a:rPr lang="en-US"/>
              <a:t>Click to edit Master title style</a:t>
            </a:r>
            <a:endParaRPr lang="nl-NL" dirty="0"/>
          </a:p>
        </p:txBody>
      </p:sp>
      <p:sp>
        <p:nvSpPr>
          <p:cNvPr id="3" name="Tijdelijke aanduiding voor afbeelding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nl-NL" dirty="0"/>
          </a:p>
        </p:txBody>
      </p:sp>
      <p:sp>
        <p:nvSpPr>
          <p:cNvPr id="4" name="Tijdelijke aanduiding voor tekst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3220939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Titelblad_NL">
    <p:spTree>
      <p:nvGrpSpPr>
        <p:cNvPr id="1" name=""/>
        <p:cNvGrpSpPr/>
        <p:nvPr/>
      </p:nvGrpSpPr>
      <p:grpSpPr>
        <a:xfrm>
          <a:off x="0" y="0"/>
          <a:ext cx="0" cy="0"/>
          <a:chOff x="0" y="0"/>
          <a:chExt cx="0" cy="0"/>
        </a:xfrm>
      </p:grpSpPr>
      <p:pic>
        <p:nvPicPr>
          <p:cNvPr id="3" name="Afbeelding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07" y="2029"/>
            <a:ext cx="9134075" cy="5139440"/>
          </a:xfrm>
          <a:prstGeom prst="rect">
            <a:avLst/>
          </a:prstGeom>
        </p:spPr>
      </p:pic>
      <p:sp>
        <p:nvSpPr>
          <p:cNvPr id="9" name="Tijdelijke aanduiding voor voettekst 5"/>
          <p:cNvSpPr>
            <a:spLocks noGrp="1"/>
          </p:cNvSpPr>
          <p:nvPr>
            <p:ph type="ftr" sz="quarter" idx="11"/>
          </p:nvPr>
        </p:nvSpPr>
        <p:spPr>
          <a:xfrm>
            <a:off x="1492468" y="4630341"/>
            <a:ext cx="6366115" cy="273844"/>
          </a:xfrm>
          <a:prstGeom prst="rect">
            <a:avLst/>
          </a:prstGeom>
        </p:spPr>
        <p:txBody>
          <a:bodyPr/>
          <a:lstStyle>
            <a:lvl1pPr>
              <a:defRPr>
                <a:solidFill>
                  <a:srgbClr val="FFFFFF"/>
                </a:solidFill>
              </a:defRPr>
            </a:lvl1pPr>
          </a:lstStyle>
          <a:p>
            <a:endParaRPr lang="nl-NL" dirty="0"/>
          </a:p>
        </p:txBody>
      </p:sp>
      <p:sp>
        <p:nvSpPr>
          <p:cNvPr id="10" name="Tijdelijke aanduiding voor dianummer 6"/>
          <p:cNvSpPr>
            <a:spLocks noGrp="1"/>
          </p:cNvSpPr>
          <p:nvPr>
            <p:ph type="sldNum" sz="quarter" idx="12"/>
          </p:nvPr>
        </p:nvSpPr>
        <p:spPr>
          <a:xfrm>
            <a:off x="8046189" y="4641986"/>
            <a:ext cx="829797" cy="273844"/>
          </a:xfrm>
          <a:prstGeom prst="rect">
            <a:avLst/>
          </a:prstGeom>
        </p:spPr>
        <p:txBody>
          <a:bodyPr/>
          <a:lstStyle>
            <a:lvl1pPr>
              <a:defRPr>
                <a:solidFill>
                  <a:srgbClr val="FFFFFF"/>
                </a:solidFill>
              </a:defRPr>
            </a:lvl1pPr>
          </a:lstStyle>
          <a:p>
            <a:fld id="{CC1A7FFB-7E9A-E347-8F80-8E2C647B3625}" type="slidenum">
              <a:rPr lang="nl-NL"/>
              <a:pPr/>
              <a:t>‹nr.›</a:t>
            </a:fld>
            <a:endParaRPr lang="nl-NL"/>
          </a:p>
        </p:txBody>
      </p:sp>
      <p:sp>
        <p:nvSpPr>
          <p:cNvPr id="2" name="Titel 1"/>
          <p:cNvSpPr>
            <a:spLocks noGrp="1"/>
          </p:cNvSpPr>
          <p:nvPr>
            <p:ph type="title"/>
          </p:nvPr>
        </p:nvSpPr>
        <p:spPr>
          <a:xfrm>
            <a:off x="1492468" y="1400775"/>
            <a:ext cx="7383518" cy="857250"/>
          </a:xfrm>
        </p:spPr>
        <p:txBody>
          <a:bodyPr/>
          <a:lstStyle/>
          <a:p>
            <a:r>
              <a:rPr lang="en-US"/>
              <a:t>Click to edit Master title style</a:t>
            </a:r>
            <a:endParaRPr lang="nl-NL" dirty="0"/>
          </a:p>
        </p:txBody>
      </p:sp>
      <p:sp>
        <p:nvSpPr>
          <p:cNvPr id="12" name="Tijdelijke aanduiding voor inhoud 2"/>
          <p:cNvSpPr>
            <a:spLocks noGrp="1"/>
          </p:cNvSpPr>
          <p:nvPr>
            <p:ph idx="1" hasCustomPrompt="1"/>
          </p:nvPr>
        </p:nvSpPr>
        <p:spPr>
          <a:xfrm>
            <a:off x="1492468" y="2221509"/>
            <a:ext cx="7383518" cy="2192807"/>
          </a:xfrm>
        </p:spPr>
        <p:txBody>
          <a:bodyPr/>
          <a:lstStyle>
            <a:lvl1pPr>
              <a:defRPr sz="2400">
                <a:latin typeface="Arial"/>
                <a:cs typeface="Arial"/>
              </a:defRPr>
            </a:lvl1pPr>
            <a:lvl2pPr>
              <a:defRPr sz="2000"/>
            </a:lvl2pPr>
          </a:lstStyle>
          <a:p>
            <a:pPr lvl="0"/>
            <a:r>
              <a:rPr lang="nl-NL" dirty="0"/>
              <a:t>Klik om de tekststijl van het sjabloon te bewerken</a:t>
            </a:r>
          </a:p>
          <a:p>
            <a:pPr lvl="1"/>
            <a:r>
              <a:rPr lang="nl-NL" dirty="0"/>
              <a:t>Tweede niveau</a:t>
            </a:r>
          </a:p>
        </p:txBody>
      </p:sp>
    </p:spTree>
    <p:extLst>
      <p:ext uri="{BB962C8B-B14F-4D97-AF65-F5344CB8AC3E}">
        <p14:creationId xmlns:p14="http://schemas.microsoft.com/office/powerpoint/2010/main" val="3480479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elblad_NL">
    <p:spTree>
      <p:nvGrpSpPr>
        <p:cNvPr id="1" name=""/>
        <p:cNvGrpSpPr/>
        <p:nvPr/>
      </p:nvGrpSpPr>
      <p:grpSpPr>
        <a:xfrm>
          <a:off x="0" y="0"/>
          <a:ext cx="0" cy="0"/>
          <a:chOff x="0" y="0"/>
          <a:chExt cx="0" cy="0"/>
        </a:xfrm>
      </p:grpSpPr>
      <p:pic>
        <p:nvPicPr>
          <p:cNvPr id="3" name="Afbeelding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07" y="2029"/>
            <a:ext cx="9134075" cy="5139439"/>
          </a:xfrm>
          <a:prstGeom prst="rect">
            <a:avLst/>
          </a:prstGeom>
        </p:spPr>
      </p:pic>
      <p:sp>
        <p:nvSpPr>
          <p:cNvPr id="9" name="Tijdelijke aanduiding voor voettekst 5"/>
          <p:cNvSpPr>
            <a:spLocks noGrp="1"/>
          </p:cNvSpPr>
          <p:nvPr>
            <p:ph type="ftr" sz="quarter" idx="11"/>
          </p:nvPr>
        </p:nvSpPr>
        <p:spPr>
          <a:xfrm>
            <a:off x="1492468" y="4630341"/>
            <a:ext cx="6366115" cy="273844"/>
          </a:xfrm>
          <a:prstGeom prst="rect">
            <a:avLst/>
          </a:prstGeom>
        </p:spPr>
        <p:txBody>
          <a:bodyPr/>
          <a:lstStyle>
            <a:lvl1pPr>
              <a:defRPr>
                <a:solidFill>
                  <a:srgbClr val="FFFFFF"/>
                </a:solidFill>
              </a:defRPr>
            </a:lvl1pPr>
          </a:lstStyle>
          <a:p>
            <a:endParaRPr lang="nl-NL" dirty="0"/>
          </a:p>
        </p:txBody>
      </p:sp>
      <p:sp>
        <p:nvSpPr>
          <p:cNvPr id="10" name="Tijdelijke aanduiding voor dianummer 6"/>
          <p:cNvSpPr>
            <a:spLocks noGrp="1"/>
          </p:cNvSpPr>
          <p:nvPr>
            <p:ph type="sldNum" sz="quarter" idx="12"/>
          </p:nvPr>
        </p:nvSpPr>
        <p:spPr>
          <a:xfrm>
            <a:off x="8046189" y="4641986"/>
            <a:ext cx="829797" cy="273844"/>
          </a:xfrm>
          <a:prstGeom prst="rect">
            <a:avLst/>
          </a:prstGeom>
        </p:spPr>
        <p:txBody>
          <a:bodyPr/>
          <a:lstStyle>
            <a:lvl1pPr>
              <a:defRPr>
                <a:solidFill>
                  <a:srgbClr val="FFFFFF"/>
                </a:solidFill>
              </a:defRPr>
            </a:lvl1pPr>
          </a:lstStyle>
          <a:p>
            <a:fld id="{CC1A7FFB-7E9A-E347-8F80-8E2C647B3625}" type="slidenum">
              <a:rPr lang="nl-NL"/>
              <a:pPr/>
              <a:t>‹nr.›</a:t>
            </a:fld>
            <a:endParaRPr lang="nl-NL"/>
          </a:p>
        </p:txBody>
      </p:sp>
      <p:sp>
        <p:nvSpPr>
          <p:cNvPr id="2" name="Titel 1"/>
          <p:cNvSpPr>
            <a:spLocks noGrp="1"/>
          </p:cNvSpPr>
          <p:nvPr>
            <p:ph type="title"/>
          </p:nvPr>
        </p:nvSpPr>
        <p:spPr>
          <a:xfrm>
            <a:off x="1492468" y="1400775"/>
            <a:ext cx="7383518" cy="857250"/>
          </a:xfrm>
        </p:spPr>
        <p:txBody>
          <a:bodyPr/>
          <a:lstStyle/>
          <a:p>
            <a:r>
              <a:rPr lang="en-US"/>
              <a:t>Click to edit Master title style</a:t>
            </a:r>
            <a:endParaRPr lang="nl-NL" dirty="0"/>
          </a:p>
        </p:txBody>
      </p:sp>
      <p:sp>
        <p:nvSpPr>
          <p:cNvPr id="12" name="Tijdelijke aanduiding voor inhoud 2"/>
          <p:cNvSpPr>
            <a:spLocks noGrp="1"/>
          </p:cNvSpPr>
          <p:nvPr>
            <p:ph idx="1" hasCustomPrompt="1"/>
          </p:nvPr>
        </p:nvSpPr>
        <p:spPr>
          <a:xfrm>
            <a:off x="1492468" y="2221509"/>
            <a:ext cx="7383518" cy="2192807"/>
          </a:xfrm>
        </p:spPr>
        <p:txBody>
          <a:bodyPr/>
          <a:lstStyle>
            <a:lvl1pPr>
              <a:defRPr sz="2400">
                <a:latin typeface="Arial"/>
                <a:cs typeface="Arial"/>
              </a:defRPr>
            </a:lvl1pPr>
            <a:lvl2pPr>
              <a:defRPr sz="2000"/>
            </a:lvl2pPr>
          </a:lstStyle>
          <a:p>
            <a:pPr lvl="0"/>
            <a:r>
              <a:rPr lang="nl-NL" dirty="0"/>
              <a:t>Klik om de tekststijl van het sjabloon te bewerken</a:t>
            </a:r>
          </a:p>
          <a:p>
            <a:pPr lvl="1"/>
            <a:r>
              <a:rPr lang="nl-NL" dirty="0"/>
              <a:t>Tweede niveau</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wee objecten">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24" y="2029"/>
            <a:ext cx="9134075" cy="5139440"/>
          </a:xfrm>
          <a:prstGeom prst="rect">
            <a:avLst/>
          </a:prstGeom>
        </p:spPr>
      </p:pic>
      <p:sp>
        <p:nvSpPr>
          <p:cNvPr id="8" name="Tijdelijke aanduiding voor voettekst 4"/>
          <p:cNvSpPr>
            <a:spLocks noGrp="1"/>
          </p:cNvSpPr>
          <p:nvPr>
            <p:ph type="ftr" sz="quarter" idx="11"/>
          </p:nvPr>
        </p:nvSpPr>
        <p:spPr>
          <a:xfrm>
            <a:off x="1676400" y="4630341"/>
            <a:ext cx="6182182" cy="273844"/>
          </a:xfrm>
          <a:prstGeom prst="rect">
            <a:avLst/>
          </a:prstGeom>
        </p:spPr>
        <p:txBody>
          <a:bodyPr/>
          <a:lstStyle/>
          <a:p>
            <a:endParaRPr lang="nl-NL" dirty="0"/>
          </a:p>
        </p:txBody>
      </p:sp>
      <p:sp>
        <p:nvSpPr>
          <p:cNvPr id="9" name="Tijdelijke aanduiding voor dianummer 5"/>
          <p:cNvSpPr>
            <a:spLocks noGrp="1"/>
          </p:cNvSpPr>
          <p:nvPr>
            <p:ph type="sldNum" sz="quarter" idx="12"/>
          </p:nvPr>
        </p:nvSpPr>
        <p:spPr>
          <a:xfrm>
            <a:off x="8046187" y="4641986"/>
            <a:ext cx="829797" cy="273844"/>
          </a:xfrm>
          <a:prstGeom prst="rect">
            <a:avLst/>
          </a:prstGeom>
        </p:spPr>
        <p:txBody>
          <a:bodyPr/>
          <a:lstStyle/>
          <a:p>
            <a:fld id="{CC1A7FFB-7E9A-E347-8F80-8E2C647B3625}" type="slidenum">
              <a:rPr lang="nl-NL"/>
              <a:t>‹nr.›</a:t>
            </a:fld>
            <a:endParaRPr lang="nl-NL"/>
          </a:p>
        </p:txBody>
      </p:sp>
      <p:sp>
        <p:nvSpPr>
          <p:cNvPr id="13" name="Titel 1"/>
          <p:cNvSpPr>
            <a:spLocks noGrp="1"/>
          </p:cNvSpPr>
          <p:nvPr>
            <p:ph type="title"/>
          </p:nvPr>
        </p:nvSpPr>
        <p:spPr>
          <a:xfrm>
            <a:off x="1676400" y="1204346"/>
            <a:ext cx="7199586" cy="857250"/>
          </a:xfrm>
        </p:spPr>
        <p:txBody>
          <a:bodyPr/>
          <a:lstStyle>
            <a:lvl1pPr algn="r">
              <a:defRPr/>
            </a:lvl1pPr>
          </a:lstStyle>
          <a:p>
            <a:r>
              <a:rPr lang="en-US"/>
              <a:t>Click to edit Master title style</a:t>
            </a:r>
            <a:endParaRPr lang="nl-NL" dirty="0"/>
          </a:p>
        </p:txBody>
      </p:sp>
      <p:sp>
        <p:nvSpPr>
          <p:cNvPr id="14" name="Tijdelijke aanduiding voor inhoud 2"/>
          <p:cNvSpPr>
            <a:spLocks noGrp="1"/>
          </p:cNvSpPr>
          <p:nvPr>
            <p:ph idx="1" hasCustomPrompt="1"/>
          </p:nvPr>
        </p:nvSpPr>
        <p:spPr>
          <a:xfrm>
            <a:off x="1676400" y="2107096"/>
            <a:ext cx="7199586" cy="2447865"/>
          </a:xfrm>
        </p:spPr>
        <p:txBody>
          <a:bodyPr/>
          <a:lstStyle>
            <a:lvl1pPr algn="r">
              <a:defRPr sz="2400">
                <a:latin typeface="Arial"/>
                <a:cs typeface="Arial"/>
              </a:defRPr>
            </a:lvl1pPr>
            <a:lvl2pPr algn="r">
              <a:defRPr sz="2000"/>
            </a:lvl2pPr>
          </a:lstStyle>
          <a:p>
            <a:pPr lvl="0"/>
            <a:r>
              <a:rPr lang="nl-NL" dirty="0"/>
              <a:t>Klik om de tekststijl van het sjabloon te bewerken</a:t>
            </a:r>
          </a:p>
          <a:p>
            <a:pPr lvl="1"/>
            <a:r>
              <a:rPr lang="nl-NL" dirty="0"/>
              <a:t>Tweede niveau</a:t>
            </a:r>
          </a:p>
        </p:txBody>
      </p:sp>
    </p:spTree>
    <p:extLst>
      <p:ext uri="{BB962C8B-B14F-4D97-AF65-F5344CB8AC3E}">
        <p14:creationId xmlns:p14="http://schemas.microsoft.com/office/powerpoint/2010/main" val="437370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607" y="2030"/>
            <a:ext cx="9134076" cy="5139440"/>
          </a:xfrm>
          <a:prstGeom prst="rect">
            <a:avLst/>
          </a:prstGeom>
        </p:spPr>
      </p:pic>
      <p:sp>
        <p:nvSpPr>
          <p:cNvPr id="2" name="Tijdelijke aanduiding voor titel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nl-NL" dirty="0"/>
              <a:t>Titel van presentatie, </a:t>
            </a:r>
            <a:r>
              <a:rPr lang="nl-NL" dirty="0" err="1"/>
              <a:t>Arial</a:t>
            </a:r>
            <a:r>
              <a:rPr lang="nl-NL" dirty="0"/>
              <a:t> 32pt</a:t>
            </a:r>
          </a:p>
        </p:txBody>
      </p:sp>
      <p:sp>
        <p:nvSpPr>
          <p:cNvPr id="3" name="Tijdelijke aanduiding voor tekst 2"/>
          <p:cNvSpPr>
            <a:spLocks noGrp="1"/>
          </p:cNvSpPr>
          <p:nvPr>
            <p:ph type="body" idx="1"/>
          </p:nvPr>
        </p:nvSpPr>
        <p:spPr>
          <a:xfrm>
            <a:off x="457200" y="1200151"/>
            <a:ext cx="8229600" cy="2874582"/>
          </a:xfrm>
          <a:prstGeom prst="rect">
            <a:avLst/>
          </a:prstGeom>
        </p:spPr>
        <p:txBody>
          <a:bodyPr vert="horz" lIns="91440" tIns="45720" rIns="91440" bIns="45720" rtlCol="0">
            <a:normAutofit/>
          </a:bodyPr>
          <a:lstStyle/>
          <a:p>
            <a:pPr lvl="0"/>
            <a:r>
              <a:rPr lang="nl-NL" dirty="0"/>
              <a:t>Klik om de tekststijl van het sjabloon te bewerken</a:t>
            </a:r>
          </a:p>
        </p:txBody>
      </p:sp>
      <p:sp>
        <p:nvSpPr>
          <p:cNvPr id="10" name="Tijdelijke aanduiding voor voettekst 4"/>
          <p:cNvSpPr>
            <a:spLocks noGrp="1"/>
          </p:cNvSpPr>
          <p:nvPr>
            <p:ph type="ftr" sz="quarter" idx="3"/>
          </p:nvPr>
        </p:nvSpPr>
        <p:spPr>
          <a:xfrm>
            <a:off x="1912139" y="4630341"/>
            <a:ext cx="4870548" cy="273844"/>
          </a:xfrm>
          <a:prstGeom prst="rect">
            <a:avLst/>
          </a:prstGeom>
        </p:spPr>
        <p:txBody>
          <a:bodyPr vert="horz" lIns="91440" tIns="45720" rIns="91440" bIns="45720" rtlCol="0" anchor="ctr"/>
          <a:lstStyle>
            <a:lvl1pPr algn="ctr">
              <a:defRPr sz="1200">
                <a:solidFill>
                  <a:schemeClr val="tx1">
                    <a:tint val="75000"/>
                  </a:schemeClr>
                </a:solidFill>
                <a:latin typeface="Arial"/>
                <a:cs typeface="Arial"/>
              </a:defRPr>
            </a:lvl1pPr>
          </a:lstStyle>
          <a:p>
            <a:endParaRPr lang="nl-NL" dirty="0"/>
          </a:p>
        </p:txBody>
      </p:sp>
      <p:sp>
        <p:nvSpPr>
          <p:cNvPr id="11" name="Tijdelijke aanduiding voor dianummer 5"/>
          <p:cNvSpPr>
            <a:spLocks noGrp="1"/>
          </p:cNvSpPr>
          <p:nvPr>
            <p:ph type="sldNum" sz="quarter" idx="4"/>
          </p:nvPr>
        </p:nvSpPr>
        <p:spPr>
          <a:xfrm>
            <a:off x="6970292" y="4641986"/>
            <a:ext cx="829797" cy="273844"/>
          </a:xfrm>
          <a:prstGeom prst="rect">
            <a:avLst/>
          </a:prstGeom>
        </p:spPr>
        <p:txBody>
          <a:bodyPr vert="horz" lIns="91440" tIns="45720" rIns="91440" bIns="45720" rtlCol="0" anchor="ctr"/>
          <a:lstStyle>
            <a:lvl1pPr algn="r">
              <a:defRPr sz="1200">
                <a:solidFill>
                  <a:schemeClr val="tx1">
                    <a:tint val="75000"/>
                  </a:schemeClr>
                </a:solidFill>
                <a:latin typeface="Arial"/>
                <a:cs typeface="Arial"/>
              </a:defRPr>
            </a:lvl1pPr>
          </a:lstStyle>
          <a:p>
            <a:fld id="{CC1A7FFB-7E9A-E347-8F80-8E2C647B3625}" type="slidenum">
              <a:rPr lang="nl-NL" smtClean="0"/>
              <a:pPr/>
              <a:t>‹nr.›</a:t>
            </a:fld>
            <a:endParaRPr lang="nl-NL" dirty="0"/>
          </a:p>
        </p:txBody>
      </p:sp>
    </p:spTree>
    <p:extLst>
      <p:ext uri="{BB962C8B-B14F-4D97-AF65-F5344CB8AC3E}">
        <p14:creationId xmlns:p14="http://schemas.microsoft.com/office/powerpoint/2010/main" val="3299562382"/>
      </p:ext>
    </p:extLst>
  </p:cSld>
  <p:clrMap bg1="lt1" tx1="dk1" bg2="lt2" tx2="dk2" accent1="accent1" accent2="accent2" accent3="accent3" accent4="accent4" accent5="accent5" accent6="accent6" hlink="hlink" folHlink="folHlink"/>
  <p:sldLayoutIdLst>
    <p:sldLayoutId id="2147483823" r:id="rId1"/>
    <p:sldLayoutId id="2147483825" r:id="rId2"/>
    <p:sldLayoutId id="2147483826" r:id="rId3"/>
    <p:sldLayoutId id="2147483830" r:id="rId4"/>
    <p:sldLayoutId id="2147483831" r:id="rId5"/>
    <p:sldLayoutId id="2147483833" r:id="rId6"/>
    <p:sldLayoutId id="2147483832" r:id="rId7"/>
  </p:sldLayoutIdLst>
  <p:txStyles>
    <p:titleStyle>
      <a:lvl1pPr algn="l" defTabSz="457200" rtl="0" eaLnBrk="1" latinLnBrk="0" hangingPunct="1">
        <a:spcBef>
          <a:spcPct val="0"/>
        </a:spcBef>
        <a:buNone/>
        <a:defRPr sz="3200" b="1" kern="1200" baseline="0">
          <a:solidFill>
            <a:srgbClr val="660066"/>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hyperlink" Target="https://cplusplus.com/reference/cstdio/"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a:t>Programming in C</a:t>
            </a:r>
            <a:br>
              <a:rPr lang="nl-NL" dirty="0"/>
            </a:br>
            <a:endParaRPr lang="nl-NL" sz="1600" dirty="0"/>
          </a:p>
        </p:txBody>
      </p:sp>
    </p:spTree>
    <p:extLst>
      <p:ext uri="{BB962C8B-B14F-4D97-AF65-F5344CB8AC3E}">
        <p14:creationId xmlns:p14="http://schemas.microsoft.com/office/powerpoint/2010/main" val="498681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Week 1</a:t>
            </a:r>
          </a:p>
        </p:txBody>
      </p:sp>
      <p:sp>
        <p:nvSpPr>
          <p:cNvPr id="3" name="Tijdelijke aanduiding voor inhoud 2"/>
          <p:cNvSpPr>
            <a:spLocks noGrp="1"/>
          </p:cNvSpPr>
          <p:nvPr>
            <p:ph idx="1"/>
          </p:nvPr>
        </p:nvSpPr>
        <p:spPr/>
        <p:txBody>
          <a:bodyPr/>
          <a:lstStyle/>
          <a:p>
            <a:pPr marL="0" indent="0">
              <a:buNone/>
            </a:pPr>
            <a:r>
              <a:rPr lang="nl-NL" dirty="0" err="1"/>
              <a:t>Introduction</a:t>
            </a:r>
            <a:endParaRPr lang="nl-NL" dirty="0"/>
          </a:p>
        </p:txBody>
      </p:sp>
    </p:spTree>
    <p:extLst>
      <p:ext uri="{BB962C8B-B14F-4D97-AF65-F5344CB8AC3E}">
        <p14:creationId xmlns:p14="http://schemas.microsoft.com/office/powerpoint/2010/main" val="408206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a:t>Introduction</a:t>
            </a:r>
            <a:r>
              <a:rPr lang="nl-NL" dirty="0"/>
              <a:t> </a:t>
            </a:r>
            <a:r>
              <a:rPr lang="nl-NL" dirty="0" err="1"/>
              <a:t>to</a:t>
            </a:r>
            <a:r>
              <a:rPr lang="nl-NL" dirty="0"/>
              <a:t> course</a:t>
            </a:r>
          </a:p>
        </p:txBody>
      </p:sp>
      <p:sp>
        <p:nvSpPr>
          <p:cNvPr id="3" name="Tijdelijke aanduiding voor inhoud 2"/>
          <p:cNvSpPr>
            <a:spLocks noGrp="1"/>
          </p:cNvSpPr>
          <p:nvPr>
            <p:ph idx="1"/>
          </p:nvPr>
        </p:nvSpPr>
        <p:spPr>
          <a:xfrm>
            <a:off x="1492468" y="2221509"/>
            <a:ext cx="4978182" cy="1544041"/>
          </a:xfrm>
        </p:spPr>
        <p:txBody>
          <a:bodyPr>
            <a:normAutofit/>
          </a:bodyPr>
          <a:lstStyle/>
          <a:p>
            <a:r>
              <a:rPr lang="nl-NL" dirty="0"/>
              <a:t>Assessment</a:t>
            </a:r>
          </a:p>
          <a:p>
            <a:r>
              <a:rPr lang="nl-NL" dirty="0" err="1"/>
              <a:t>Assignments</a:t>
            </a:r>
            <a:endParaRPr lang="nl-NL" dirty="0"/>
          </a:p>
          <a:p>
            <a:r>
              <a:rPr lang="nl-NL" dirty="0"/>
              <a:t>Contact </a:t>
            </a:r>
            <a:r>
              <a:rPr lang="nl-NL" dirty="0" err="1"/>
              <a:t>moments</a:t>
            </a:r>
            <a:endParaRPr lang="nl-NL" dirty="0"/>
          </a:p>
        </p:txBody>
      </p:sp>
    </p:spTree>
    <p:extLst>
      <p:ext uri="{BB962C8B-B14F-4D97-AF65-F5344CB8AC3E}">
        <p14:creationId xmlns:p14="http://schemas.microsoft.com/office/powerpoint/2010/main" val="1857027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Assessment</a:t>
            </a:r>
          </a:p>
        </p:txBody>
      </p:sp>
      <p:sp>
        <p:nvSpPr>
          <p:cNvPr id="3" name="Tijdelijke aanduiding voor inhoud 2"/>
          <p:cNvSpPr>
            <a:spLocks noGrp="1"/>
          </p:cNvSpPr>
          <p:nvPr>
            <p:ph idx="1"/>
          </p:nvPr>
        </p:nvSpPr>
        <p:spPr>
          <a:xfrm>
            <a:off x="457200" y="1200150"/>
            <a:ext cx="8229600" cy="3371849"/>
          </a:xfrm>
        </p:spPr>
        <p:txBody>
          <a:bodyPr>
            <a:normAutofit/>
          </a:bodyPr>
          <a:lstStyle/>
          <a:p>
            <a:pPr>
              <a:lnSpc>
                <a:spcPct val="150000"/>
              </a:lnSpc>
              <a:buFont typeface="Arial" panose="020B0604020202020204" pitchFamily="34" charset="0"/>
              <a:buChar char="•"/>
            </a:pPr>
            <a:r>
              <a:rPr lang="nl-NL" sz="1600" dirty="0"/>
              <a:t>1 Learning </a:t>
            </a:r>
            <a:r>
              <a:rPr lang="nl-NL" sz="1600" dirty="0" err="1"/>
              <a:t>Outcome</a:t>
            </a:r>
            <a:r>
              <a:rPr lang="nl-NL" sz="1600" dirty="0"/>
              <a:t>: </a:t>
            </a:r>
            <a:r>
              <a:rPr lang="nl-NL" sz="1600" dirty="0" err="1"/>
              <a:t>Procedural</a:t>
            </a:r>
            <a:r>
              <a:rPr lang="nl-NL" sz="1600" dirty="0"/>
              <a:t> Embedded Programming (</a:t>
            </a:r>
            <a:r>
              <a:rPr lang="nl-NL" sz="1600" dirty="0" err="1"/>
              <a:t>a.k.a</a:t>
            </a:r>
            <a:r>
              <a:rPr lang="nl-NL" sz="1600" dirty="0"/>
              <a:t> PRC)</a:t>
            </a:r>
          </a:p>
          <a:p>
            <a:pPr>
              <a:lnSpc>
                <a:spcPct val="150000"/>
              </a:lnSpc>
              <a:buFont typeface="Arial" panose="020B0604020202020204" pitchFamily="34" charset="0"/>
              <a:buChar char="•"/>
            </a:pPr>
            <a:endParaRPr lang="nl-NL" sz="1600" dirty="0"/>
          </a:p>
          <a:p>
            <a:pPr>
              <a:lnSpc>
                <a:spcPct val="150000"/>
              </a:lnSpc>
              <a:buFont typeface="Arial" panose="020B0604020202020204" pitchFamily="34" charset="0"/>
              <a:buChar char="•"/>
            </a:pPr>
            <a:endParaRPr lang="nl-NL" sz="1600" dirty="0"/>
          </a:p>
          <a:p>
            <a:pPr marL="0" indent="0">
              <a:lnSpc>
                <a:spcPct val="150000"/>
              </a:lnSpc>
              <a:buNone/>
            </a:pPr>
            <a:endParaRPr lang="en-GB" dirty="0"/>
          </a:p>
          <a:p>
            <a:pPr>
              <a:lnSpc>
                <a:spcPct val="150000"/>
              </a:lnSpc>
              <a:spcBef>
                <a:spcPts val="400"/>
              </a:spcBef>
              <a:buFont typeface="Arial" panose="020B0604020202020204" pitchFamily="34" charset="0"/>
              <a:buChar char="•"/>
            </a:pPr>
            <a:endParaRPr lang="en-GB" dirty="0"/>
          </a:p>
        </p:txBody>
      </p:sp>
      <p:sp>
        <p:nvSpPr>
          <p:cNvPr id="4" name="Rechthoek: afgeronde hoeken 3">
            <a:extLst>
              <a:ext uri="{FF2B5EF4-FFF2-40B4-BE49-F238E27FC236}">
                <a16:creationId xmlns:a16="http://schemas.microsoft.com/office/drawing/2014/main" id="{D3BE7775-016C-8EBE-7FB7-479643521746}"/>
              </a:ext>
            </a:extLst>
          </p:cNvPr>
          <p:cNvSpPr/>
          <p:nvPr/>
        </p:nvSpPr>
        <p:spPr>
          <a:xfrm>
            <a:off x="2107659" y="1958502"/>
            <a:ext cx="4357991" cy="2613497"/>
          </a:xfrm>
          <a:prstGeom prst="roundRect">
            <a:avLst/>
          </a:prstGeom>
          <a:solidFill>
            <a:schemeClr val="accent3">
              <a:lumMod val="60000"/>
              <a:lumOff val="40000"/>
            </a:schemeClr>
          </a:solidFill>
          <a:ln>
            <a:solidFill>
              <a:schemeClr val="accent3">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br>
              <a:rPr lang="en-US" dirty="0"/>
            </a:br>
            <a:r>
              <a:rPr lang="en-US" sz="2800" dirty="0"/>
              <a:t>You are able design, develop, implement and test procedural-oriented software for a simple technical system</a:t>
            </a:r>
            <a:endParaRPr lang="nl-NL" sz="2800" dirty="0"/>
          </a:p>
          <a:p>
            <a:pPr algn="ctr"/>
            <a:endParaRPr lang="nl-NL" dirty="0"/>
          </a:p>
        </p:txBody>
      </p:sp>
    </p:spTree>
    <p:extLst>
      <p:ext uri="{BB962C8B-B14F-4D97-AF65-F5344CB8AC3E}">
        <p14:creationId xmlns:p14="http://schemas.microsoft.com/office/powerpoint/2010/main" val="2141222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Assessment</a:t>
            </a:r>
          </a:p>
        </p:txBody>
      </p:sp>
      <p:sp>
        <p:nvSpPr>
          <p:cNvPr id="3" name="Tijdelijke aanduiding voor inhoud 2"/>
          <p:cNvSpPr>
            <a:spLocks noGrp="1"/>
          </p:cNvSpPr>
          <p:nvPr>
            <p:ph idx="1"/>
          </p:nvPr>
        </p:nvSpPr>
        <p:spPr>
          <a:xfrm>
            <a:off x="457200" y="1200150"/>
            <a:ext cx="8229600" cy="3371849"/>
          </a:xfrm>
        </p:spPr>
        <p:txBody>
          <a:bodyPr>
            <a:normAutofit/>
          </a:bodyPr>
          <a:lstStyle/>
          <a:p>
            <a:pPr>
              <a:lnSpc>
                <a:spcPct val="150000"/>
              </a:lnSpc>
              <a:buFont typeface="Arial" panose="020B0604020202020204" pitchFamily="34" charset="0"/>
              <a:buChar char="•"/>
            </a:pPr>
            <a:r>
              <a:rPr lang="nl-NL" sz="1600" dirty="0"/>
              <a:t>The </a:t>
            </a:r>
            <a:r>
              <a:rPr lang="nl-NL" sz="1600" dirty="0" err="1"/>
              <a:t>learning</a:t>
            </a:r>
            <a:r>
              <a:rPr lang="nl-NL" sz="1600" dirty="0"/>
              <a:t> </a:t>
            </a:r>
            <a:r>
              <a:rPr lang="nl-NL" sz="1600" dirty="0" err="1"/>
              <a:t>outcome</a:t>
            </a:r>
            <a:r>
              <a:rPr lang="nl-NL" sz="1600" dirty="0"/>
              <a:t> is sub-</a:t>
            </a:r>
            <a:r>
              <a:rPr lang="nl-NL" sz="1600" dirty="0" err="1"/>
              <a:t>divided</a:t>
            </a:r>
            <a:r>
              <a:rPr lang="nl-NL" sz="1600" dirty="0"/>
              <a:t> </a:t>
            </a:r>
            <a:r>
              <a:rPr lang="nl-NL" sz="1600" dirty="0" err="1"/>
              <a:t>into</a:t>
            </a:r>
            <a:r>
              <a:rPr lang="nl-NL" sz="1600" dirty="0"/>
              <a:t> 4 criteria:</a:t>
            </a:r>
          </a:p>
          <a:p>
            <a:pPr>
              <a:lnSpc>
                <a:spcPct val="150000"/>
              </a:lnSpc>
              <a:buFont typeface="Arial" panose="020B0604020202020204" pitchFamily="34" charset="0"/>
              <a:buChar char="•"/>
            </a:pPr>
            <a:endParaRPr lang="en-GB" dirty="0"/>
          </a:p>
          <a:p>
            <a:pPr>
              <a:lnSpc>
                <a:spcPct val="150000"/>
              </a:lnSpc>
              <a:spcBef>
                <a:spcPts val="400"/>
              </a:spcBef>
              <a:buFont typeface="Arial" panose="020B0604020202020204" pitchFamily="34" charset="0"/>
              <a:buChar char="•"/>
            </a:pPr>
            <a:endParaRPr lang="en-GB" dirty="0"/>
          </a:p>
          <a:p>
            <a:pPr>
              <a:lnSpc>
                <a:spcPct val="150000"/>
              </a:lnSpc>
              <a:buFont typeface="Arial" panose="020B0604020202020204" pitchFamily="34" charset="0"/>
              <a:buChar char="•"/>
            </a:pPr>
            <a:endParaRPr lang="en-GB" dirty="0"/>
          </a:p>
          <a:p>
            <a:pPr>
              <a:lnSpc>
                <a:spcPct val="150000"/>
              </a:lnSpc>
              <a:spcBef>
                <a:spcPts val="0"/>
              </a:spcBef>
              <a:tabLst>
                <a:tab pos="1612900" algn="l"/>
                <a:tab pos="1971675" algn="l"/>
              </a:tabLst>
            </a:pPr>
            <a:endParaRPr lang="en-GB" dirty="0"/>
          </a:p>
        </p:txBody>
      </p:sp>
      <p:graphicFrame>
        <p:nvGraphicFramePr>
          <p:cNvPr id="5" name="Table 4"/>
          <p:cNvGraphicFramePr>
            <a:graphicFrameLocks noGrp="1"/>
          </p:cNvGraphicFramePr>
          <p:nvPr/>
        </p:nvGraphicFramePr>
        <p:xfrm>
          <a:off x="1832534" y="1790324"/>
          <a:ext cx="1621866" cy="2727598"/>
        </p:xfrm>
        <a:graphic>
          <a:graphicData uri="http://schemas.openxmlformats.org/drawingml/2006/table">
            <a:tbl>
              <a:tblPr firstRow="1" bandRow="1">
                <a:tableStyleId>{5C22544A-7EE6-4342-B048-85BDC9FD1C3A}</a:tableStyleId>
              </a:tblPr>
              <a:tblGrid>
                <a:gridCol w="1621866">
                  <a:extLst>
                    <a:ext uri="{9D8B030D-6E8A-4147-A177-3AD203B41FA5}">
                      <a16:colId xmlns:a16="http://schemas.microsoft.com/office/drawing/2014/main" val="710916012"/>
                    </a:ext>
                  </a:extLst>
                </a:gridCol>
              </a:tblGrid>
              <a:tr h="822194">
                <a:tc>
                  <a:txBody>
                    <a:bodyPr/>
                    <a:lstStyle/>
                    <a:p>
                      <a:endParaRPr lang="en-GB" sz="1400" dirty="0"/>
                    </a:p>
                    <a:p>
                      <a:r>
                        <a:rPr lang="en-GB" sz="1400" dirty="0"/>
                        <a:t>Criteria</a:t>
                      </a:r>
                    </a:p>
                  </a:txBody>
                  <a:tcPr/>
                </a:tc>
                <a:extLst>
                  <a:ext uri="{0D108BD9-81ED-4DB2-BD59-A6C34878D82A}">
                    <a16:rowId xmlns:a16="http://schemas.microsoft.com/office/drawing/2014/main" val="4205479650"/>
                  </a:ext>
                </a:extLst>
              </a:tr>
              <a:tr h="476351">
                <a:tc>
                  <a:txBody>
                    <a:bodyPr/>
                    <a:lstStyle/>
                    <a:p>
                      <a:r>
                        <a:rPr lang="nl-NL" sz="1400" dirty="0" err="1"/>
                        <a:t>Algorithm</a:t>
                      </a:r>
                      <a:endParaRPr lang="en-GB" sz="1400" dirty="0"/>
                    </a:p>
                  </a:txBody>
                  <a:tcPr/>
                </a:tc>
                <a:extLst>
                  <a:ext uri="{0D108BD9-81ED-4DB2-BD59-A6C34878D82A}">
                    <a16:rowId xmlns:a16="http://schemas.microsoft.com/office/drawing/2014/main" val="559309444"/>
                  </a:ext>
                </a:extLst>
              </a:tr>
              <a:tr h="476351">
                <a:tc>
                  <a:txBody>
                    <a:bodyPr/>
                    <a:lstStyle/>
                    <a:p>
                      <a:r>
                        <a:rPr lang="nl-NL" sz="1400" dirty="0" err="1"/>
                        <a:t>Implementation</a:t>
                      </a:r>
                      <a:endParaRPr lang="en-GB" sz="1400" dirty="0"/>
                    </a:p>
                  </a:txBody>
                  <a:tcPr/>
                </a:tc>
                <a:extLst>
                  <a:ext uri="{0D108BD9-81ED-4DB2-BD59-A6C34878D82A}">
                    <a16:rowId xmlns:a16="http://schemas.microsoft.com/office/drawing/2014/main" val="602311622"/>
                  </a:ext>
                </a:extLst>
              </a:tr>
              <a:tr h="476351">
                <a:tc>
                  <a:txBody>
                    <a:bodyPr/>
                    <a:lstStyle/>
                    <a:p>
                      <a:r>
                        <a:rPr lang="nl-NL" sz="1400" dirty="0" err="1"/>
                        <a:t>Testing</a:t>
                      </a:r>
                      <a:endParaRPr lang="en-GB" sz="1400" dirty="0"/>
                    </a:p>
                  </a:txBody>
                  <a:tcPr/>
                </a:tc>
                <a:extLst>
                  <a:ext uri="{0D108BD9-81ED-4DB2-BD59-A6C34878D82A}">
                    <a16:rowId xmlns:a16="http://schemas.microsoft.com/office/drawing/2014/main" val="1336385313"/>
                  </a:ext>
                </a:extLst>
              </a:tr>
              <a:tr h="476351">
                <a:tc>
                  <a:txBody>
                    <a:bodyPr/>
                    <a:lstStyle/>
                    <a:p>
                      <a:r>
                        <a:rPr lang="nl-NL" sz="1400" dirty="0" err="1"/>
                        <a:t>Maintainability</a:t>
                      </a:r>
                      <a:endParaRPr lang="en-GB" sz="1400" dirty="0"/>
                    </a:p>
                  </a:txBody>
                  <a:tcPr/>
                </a:tc>
                <a:extLst>
                  <a:ext uri="{0D108BD9-81ED-4DB2-BD59-A6C34878D82A}">
                    <a16:rowId xmlns:a16="http://schemas.microsoft.com/office/drawing/2014/main" val="3320483859"/>
                  </a:ext>
                </a:extLst>
              </a:tr>
            </a:tbl>
          </a:graphicData>
        </a:graphic>
      </p:graphicFrame>
      <p:sp>
        <p:nvSpPr>
          <p:cNvPr id="9" name="Rechthoek: afgeronde hoeken 8">
            <a:extLst>
              <a:ext uri="{FF2B5EF4-FFF2-40B4-BE49-F238E27FC236}">
                <a16:creationId xmlns:a16="http://schemas.microsoft.com/office/drawing/2014/main" id="{B68BE5BF-91FC-ED0A-F0A0-CAE5096E195B}"/>
              </a:ext>
            </a:extLst>
          </p:cNvPr>
          <p:cNvSpPr/>
          <p:nvPr/>
        </p:nvSpPr>
        <p:spPr>
          <a:xfrm>
            <a:off x="5689602" y="1931409"/>
            <a:ext cx="1811396" cy="101178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dirty="0" err="1"/>
              <a:t>What</a:t>
            </a:r>
            <a:r>
              <a:rPr lang="nl-NL" dirty="0"/>
              <a:t> do </a:t>
            </a:r>
            <a:r>
              <a:rPr lang="nl-NL" dirty="0" err="1"/>
              <a:t>you</a:t>
            </a:r>
            <a:r>
              <a:rPr lang="nl-NL" dirty="0"/>
              <a:t> </a:t>
            </a:r>
            <a:r>
              <a:rPr lang="nl-NL" dirty="0" err="1"/>
              <a:t>think</a:t>
            </a:r>
            <a:r>
              <a:rPr lang="nl-NL" dirty="0"/>
              <a:t> </a:t>
            </a:r>
            <a:r>
              <a:rPr lang="nl-NL" dirty="0" err="1"/>
              <a:t>each</a:t>
            </a:r>
            <a:r>
              <a:rPr lang="nl-NL" dirty="0"/>
              <a:t> criteria </a:t>
            </a:r>
            <a:r>
              <a:rPr lang="nl-NL" dirty="0" err="1"/>
              <a:t>mean</a:t>
            </a:r>
            <a:r>
              <a:rPr lang="nl-NL" dirty="0"/>
              <a:t>? </a:t>
            </a:r>
          </a:p>
        </p:txBody>
      </p:sp>
      <p:sp>
        <p:nvSpPr>
          <p:cNvPr id="10" name="Rechthoek: afgeronde hoeken 9">
            <a:extLst>
              <a:ext uri="{FF2B5EF4-FFF2-40B4-BE49-F238E27FC236}">
                <a16:creationId xmlns:a16="http://schemas.microsoft.com/office/drawing/2014/main" id="{E1AA7432-751E-A295-44D9-4908DFBA6C1B}"/>
              </a:ext>
            </a:extLst>
          </p:cNvPr>
          <p:cNvSpPr/>
          <p:nvPr/>
        </p:nvSpPr>
        <p:spPr>
          <a:xfrm>
            <a:off x="5689602" y="3311585"/>
            <a:ext cx="1811396" cy="101178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dirty="0" err="1"/>
              <a:t>Can</a:t>
            </a:r>
            <a:r>
              <a:rPr lang="nl-NL" dirty="0"/>
              <a:t> </a:t>
            </a:r>
            <a:r>
              <a:rPr lang="nl-NL" dirty="0" err="1"/>
              <a:t>you</a:t>
            </a:r>
            <a:r>
              <a:rPr lang="nl-NL" dirty="0"/>
              <a:t> </a:t>
            </a:r>
            <a:r>
              <a:rPr lang="nl-NL" dirty="0" err="1"/>
              <a:t>give</a:t>
            </a:r>
            <a:r>
              <a:rPr lang="nl-NL" dirty="0"/>
              <a:t> </a:t>
            </a:r>
            <a:r>
              <a:rPr lang="nl-NL" dirty="0" err="1"/>
              <a:t>an</a:t>
            </a:r>
            <a:r>
              <a:rPr lang="nl-NL" dirty="0"/>
              <a:t> </a:t>
            </a:r>
            <a:r>
              <a:rPr lang="nl-NL" dirty="0" err="1"/>
              <a:t>example</a:t>
            </a:r>
            <a:r>
              <a:rPr lang="nl-NL" dirty="0"/>
              <a:t> </a:t>
            </a:r>
            <a:r>
              <a:rPr lang="nl-NL" dirty="0" err="1"/>
              <a:t>for</a:t>
            </a:r>
            <a:r>
              <a:rPr lang="nl-NL" dirty="0"/>
              <a:t> </a:t>
            </a:r>
            <a:r>
              <a:rPr lang="nl-NL" dirty="0" err="1"/>
              <a:t>each</a:t>
            </a:r>
            <a:r>
              <a:rPr lang="nl-NL" dirty="0"/>
              <a:t> criteria? </a:t>
            </a:r>
          </a:p>
        </p:txBody>
      </p:sp>
    </p:spTree>
    <p:extLst>
      <p:ext uri="{BB962C8B-B14F-4D97-AF65-F5344CB8AC3E}">
        <p14:creationId xmlns:p14="http://schemas.microsoft.com/office/powerpoint/2010/main" val="732951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3308B-F167-B24A-A968-004329054F9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A0867B1-2EB4-0670-EA3B-92E59A57F727}"/>
              </a:ext>
            </a:extLst>
          </p:cNvPr>
          <p:cNvSpPr>
            <a:spLocks noGrp="1"/>
          </p:cNvSpPr>
          <p:nvPr>
            <p:ph type="title"/>
          </p:nvPr>
        </p:nvSpPr>
        <p:spPr/>
        <p:txBody>
          <a:bodyPr/>
          <a:lstStyle/>
          <a:p>
            <a:r>
              <a:rPr lang="nl-NL" dirty="0"/>
              <a:t>Assessment</a:t>
            </a:r>
          </a:p>
        </p:txBody>
      </p:sp>
      <p:sp>
        <p:nvSpPr>
          <p:cNvPr id="3" name="Tijdelijke aanduiding voor inhoud 2">
            <a:extLst>
              <a:ext uri="{FF2B5EF4-FFF2-40B4-BE49-F238E27FC236}">
                <a16:creationId xmlns:a16="http://schemas.microsoft.com/office/drawing/2014/main" id="{6DDB6D84-9073-9E28-5727-2B3FA7481695}"/>
              </a:ext>
            </a:extLst>
          </p:cNvPr>
          <p:cNvSpPr>
            <a:spLocks noGrp="1"/>
          </p:cNvSpPr>
          <p:nvPr>
            <p:ph idx="1"/>
          </p:nvPr>
        </p:nvSpPr>
        <p:spPr>
          <a:xfrm>
            <a:off x="457200" y="1200150"/>
            <a:ext cx="8229600" cy="3371849"/>
          </a:xfrm>
        </p:spPr>
        <p:txBody>
          <a:bodyPr>
            <a:normAutofit/>
          </a:bodyPr>
          <a:lstStyle/>
          <a:p>
            <a:pPr>
              <a:lnSpc>
                <a:spcPct val="150000"/>
              </a:lnSpc>
              <a:buFont typeface="Arial" panose="020B0604020202020204" pitchFamily="34" charset="0"/>
              <a:buChar char="•"/>
            </a:pPr>
            <a:r>
              <a:rPr lang="nl-NL" dirty="0"/>
              <a:t>Assessment is </a:t>
            </a:r>
            <a:r>
              <a:rPr lang="nl-NL" dirty="0" err="1"/>
              <a:t>longitudinal</a:t>
            </a:r>
            <a:r>
              <a:rPr lang="nl-NL" dirty="0"/>
              <a:t>:</a:t>
            </a:r>
          </a:p>
          <a:p>
            <a:pPr lvl="1">
              <a:lnSpc>
                <a:spcPct val="150000"/>
              </a:lnSpc>
              <a:buFont typeface="Arial" panose="020B0604020202020204" pitchFamily="34" charset="0"/>
              <a:buChar char="•"/>
            </a:pPr>
            <a:r>
              <a:rPr lang="nl-NL" sz="1800" dirty="0"/>
              <a:t>It is </a:t>
            </a:r>
            <a:r>
              <a:rPr lang="nl-NL" sz="1800" b="1" u="sng" dirty="0"/>
              <a:t>YOUR</a:t>
            </a:r>
            <a:r>
              <a:rPr lang="nl-NL" sz="1800" dirty="0"/>
              <a:t> </a:t>
            </a:r>
            <a:r>
              <a:rPr lang="nl-NL" sz="1800" dirty="0" err="1"/>
              <a:t>responsability</a:t>
            </a:r>
            <a:r>
              <a:rPr lang="nl-NL" sz="1800" dirty="0"/>
              <a:t> </a:t>
            </a:r>
            <a:r>
              <a:rPr lang="nl-NL" sz="1800" dirty="0" err="1"/>
              <a:t>to</a:t>
            </a:r>
            <a:r>
              <a:rPr lang="nl-NL" sz="1800" dirty="0"/>
              <a:t> </a:t>
            </a:r>
            <a:r>
              <a:rPr lang="nl-NL" sz="1800" dirty="0" err="1"/>
              <a:t>timely</a:t>
            </a:r>
            <a:r>
              <a:rPr lang="nl-NL" sz="1800" dirty="0"/>
              <a:t> </a:t>
            </a:r>
            <a:r>
              <a:rPr lang="nl-NL" sz="1800" dirty="0" err="1"/>
              <a:t>submit</a:t>
            </a:r>
            <a:r>
              <a:rPr lang="nl-NL" sz="1800" dirty="0"/>
              <a:t> </a:t>
            </a:r>
            <a:r>
              <a:rPr lang="nl-NL" sz="1800" dirty="0" err="1"/>
              <a:t>your</a:t>
            </a:r>
            <a:r>
              <a:rPr lang="nl-NL" sz="1800" dirty="0"/>
              <a:t> </a:t>
            </a:r>
            <a:r>
              <a:rPr lang="nl-NL" sz="1800" dirty="0" err="1"/>
              <a:t>work</a:t>
            </a:r>
            <a:r>
              <a:rPr lang="nl-NL" sz="1800" dirty="0"/>
              <a:t> in canvas</a:t>
            </a:r>
          </a:p>
          <a:p>
            <a:pPr lvl="1">
              <a:lnSpc>
                <a:spcPct val="150000"/>
              </a:lnSpc>
              <a:buFont typeface="Arial" panose="020B0604020202020204" pitchFamily="34" charset="0"/>
              <a:buChar char="•"/>
            </a:pPr>
            <a:r>
              <a:rPr lang="nl-NL" sz="1800" dirty="0"/>
              <a:t>It is </a:t>
            </a:r>
            <a:r>
              <a:rPr lang="nl-NL" sz="1800" b="1" u="sng" dirty="0"/>
              <a:t>YOUR</a:t>
            </a:r>
            <a:r>
              <a:rPr lang="nl-NL" sz="1800" dirty="0"/>
              <a:t> </a:t>
            </a:r>
            <a:r>
              <a:rPr lang="nl-NL" sz="1800" dirty="0" err="1"/>
              <a:t>responsability</a:t>
            </a:r>
            <a:r>
              <a:rPr lang="nl-NL" sz="1800" dirty="0"/>
              <a:t> </a:t>
            </a:r>
            <a:r>
              <a:rPr lang="nl-NL" sz="1800" dirty="0" err="1"/>
              <a:t>to</a:t>
            </a:r>
            <a:r>
              <a:rPr lang="nl-NL" sz="1800" dirty="0"/>
              <a:t> pro-</a:t>
            </a:r>
            <a:r>
              <a:rPr lang="nl-NL" sz="1800" dirty="0" err="1"/>
              <a:t>actively</a:t>
            </a:r>
            <a:r>
              <a:rPr lang="nl-NL" sz="1800" dirty="0"/>
              <a:t> </a:t>
            </a:r>
            <a:r>
              <a:rPr lang="nl-NL" sz="1800" dirty="0" err="1"/>
              <a:t>and</a:t>
            </a:r>
            <a:r>
              <a:rPr lang="nl-NL" sz="1800" dirty="0"/>
              <a:t> </a:t>
            </a:r>
            <a:r>
              <a:rPr lang="nl-NL" sz="1800" dirty="0" err="1"/>
              <a:t>regularly</a:t>
            </a:r>
            <a:r>
              <a:rPr lang="nl-NL" sz="1800" dirty="0"/>
              <a:t> show </a:t>
            </a:r>
            <a:r>
              <a:rPr lang="nl-NL" sz="1800" dirty="0" err="1"/>
              <a:t>your</a:t>
            </a:r>
            <a:r>
              <a:rPr lang="nl-NL" sz="1800" dirty="0"/>
              <a:t> </a:t>
            </a:r>
            <a:r>
              <a:rPr lang="nl-NL" sz="1800" dirty="0" err="1"/>
              <a:t>work</a:t>
            </a:r>
            <a:r>
              <a:rPr lang="nl-NL" sz="1800" dirty="0"/>
              <a:t>, </a:t>
            </a:r>
            <a:r>
              <a:rPr lang="nl-NL" sz="1800" dirty="0" err="1"/>
              <a:t>demonstrate</a:t>
            </a:r>
            <a:r>
              <a:rPr lang="nl-NL" sz="1800" dirty="0"/>
              <a:t> </a:t>
            </a:r>
            <a:r>
              <a:rPr lang="nl-NL" sz="1800" dirty="0" err="1"/>
              <a:t>your</a:t>
            </a:r>
            <a:r>
              <a:rPr lang="nl-NL" sz="1800" dirty="0"/>
              <a:t> </a:t>
            </a:r>
            <a:r>
              <a:rPr lang="nl-NL" sz="1800" dirty="0" err="1"/>
              <a:t>understanding</a:t>
            </a:r>
            <a:r>
              <a:rPr lang="nl-NL" sz="1800" dirty="0"/>
              <a:t> </a:t>
            </a:r>
            <a:r>
              <a:rPr lang="nl-NL" sz="1800" dirty="0" err="1"/>
              <a:t>and</a:t>
            </a:r>
            <a:r>
              <a:rPr lang="nl-NL" sz="1800" dirty="0"/>
              <a:t> </a:t>
            </a:r>
            <a:r>
              <a:rPr lang="nl-NL" sz="1800" dirty="0" err="1"/>
              <a:t>ask</a:t>
            </a:r>
            <a:r>
              <a:rPr lang="nl-NL" sz="1800" dirty="0"/>
              <a:t> feedback </a:t>
            </a:r>
            <a:r>
              <a:rPr lang="nl-NL" sz="1800" dirty="0" err="1"/>
              <a:t>and</a:t>
            </a:r>
            <a:r>
              <a:rPr lang="nl-NL" sz="1800" dirty="0"/>
              <a:t> </a:t>
            </a:r>
            <a:r>
              <a:rPr lang="nl-NL" sz="1800" dirty="0" err="1"/>
              <a:t>to</a:t>
            </a:r>
            <a:r>
              <a:rPr lang="nl-NL" sz="1800" dirty="0"/>
              <a:t> </a:t>
            </a:r>
            <a:r>
              <a:rPr lang="nl-NL" sz="1800" dirty="0" err="1"/>
              <a:t>your</a:t>
            </a:r>
            <a:r>
              <a:rPr lang="nl-NL" sz="1800" dirty="0"/>
              <a:t> teacher. </a:t>
            </a:r>
            <a:endParaRPr lang="nl-NL" sz="1900" dirty="0"/>
          </a:p>
          <a:p>
            <a:pPr lvl="1">
              <a:lnSpc>
                <a:spcPct val="150000"/>
              </a:lnSpc>
              <a:buFont typeface="Arial" panose="020B0604020202020204" pitchFamily="34" charset="0"/>
              <a:buChar char="•"/>
            </a:pPr>
            <a:r>
              <a:rPr lang="nl-NL" sz="1900" dirty="0" err="1"/>
              <a:t>Your</a:t>
            </a:r>
            <a:r>
              <a:rPr lang="nl-NL" sz="1900" dirty="0"/>
              <a:t> teacher </a:t>
            </a:r>
            <a:r>
              <a:rPr lang="nl-NL" sz="1900" dirty="0" err="1"/>
              <a:t>will</a:t>
            </a:r>
            <a:r>
              <a:rPr lang="nl-NL" sz="1900" dirty="0"/>
              <a:t> update </a:t>
            </a:r>
            <a:r>
              <a:rPr lang="nl-NL" sz="1900" dirty="0" err="1"/>
              <a:t>the</a:t>
            </a:r>
            <a:r>
              <a:rPr lang="nl-NL" sz="1900" dirty="0"/>
              <a:t> </a:t>
            </a:r>
            <a:r>
              <a:rPr lang="nl-NL" sz="1900" dirty="0" err="1"/>
              <a:t>scale</a:t>
            </a:r>
            <a:r>
              <a:rPr lang="nl-NL" sz="1900" dirty="0"/>
              <a:t> 4 </a:t>
            </a:r>
            <a:r>
              <a:rPr lang="nl-NL" sz="1900" dirty="0" err="1"/>
              <a:t>times</a:t>
            </a:r>
            <a:r>
              <a:rPr lang="nl-NL" sz="1900" dirty="0"/>
              <a:t> (weeks 6, 11, 15, 18)</a:t>
            </a:r>
          </a:p>
          <a:p>
            <a:pPr marL="0" indent="0">
              <a:lnSpc>
                <a:spcPct val="150000"/>
              </a:lnSpc>
              <a:buNone/>
            </a:pPr>
            <a:endParaRPr lang="en-GB" sz="1900" dirty="0"/>
          </a:p>
          <a:p>
            <a:pPr>
              <a:lnSpc>
                <a:spcPct val="150000"/>
              </a:lnSpc>
              <a:spcBef>
                <a:spcPts val="400"/>
              </a:spcBef>
              <a:buFont typeface="Arial" panose="020B0604020202020204" pitchFamily="34" charset="0"/>
              <a:buChar char="•"/>
            </a:pPr>
            <a:endParaRPr lang="en-GB" dirty="0"/>
          </a:p>
        </p:txBody>
      </p:sp>
      <p:pic>
        <p:nvPicPr>
          <p:cNvPr id="5" name="Afbeelding 4">
            <a:extLst>
              <a:ext uri="{FF2B5EF4-FFF2-40B4-BE49-F238E27FC236}">
                <a16:creationId xmlns:a16="http://schemas.microsoft.com/office/drawing/2014/main" id="{EC283683-FDAD-2CC7-4757-F1281F3CD04F}"/>
              </a:ext>
            </a:extLst>
          </p:cNvPr>
          <p:cNvPicPr>
            <a:picLocks noChangeAspect="1"/>
          </p:cNvPicPr>
          <p:nvPr/>
        </p:nvPicPr>
        <p:blipFill>
          <a:blip r:embed="rId2"/>
          <a:stretch>
            <a:fillRect/>
          </a:stretch>
        </p:blipFill>
        <p:spPr>
          <a:xfrm>
            <a:off x="319232" y="3996677"/>
            <a:ext cx="8645236" cy="1011784"/>
          </a:xfrm>
          <a:prstGeom prst="rect">
            <a:avLst/>
          </a:prstGeom>
        </p:spPr>
      </p:pic>
      <p:sp>
        <p:nvSpPr>
          <p:cNvPr id="4" name="Rechthoek: afgeronde hoeken 3">
            <a:extLst>
              <a:ext uri="{FF2B5EF4-FFF2-40B4-BE49-F238E27FC236}">
                <a16:creationId xmlns:a16="http://schemas.microsoft.com/office/drawing/2014/main" id="{BEFF5908-4959-1D7F-9F61-F05CF771D5E7}"/>
              </a:ext>
            </a:extLst>
          </p:cNvPr>
          <p:cNvSpPr/>
          <p:nvPr/>
        </p:nvSpPr>
        <p:spPr>
          <a:xfrm>
            <a:off x="5972783" y="555716"/>
            <a:ext cx="1811396" cy="101178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dirty="0" err="1"/>
              <a:t>What</a:t>
            </a:r>
            <a:r>
              <a:rPr lang="nl-NL" dirty="0"/>
              <a:t> does </a:t>
            </a:r>
            <a:r>
              <a:rPr lang="nl-NL" dirty="0" err="1"/>
              <a:t>longitudinal</a:t>
            </a:r>
            <a:r>
              <a:rPr lang="nl-NL" dirty="0"/>
              <a:t>  </a:t>
            </a:r>
            <a:r>
              <a:rPr lang="nl-NL" dirty="0" err="1"/>
              <a:t>mean</a:t>
            </a:r>
            <a:r>
              <a:rPr lang="nl-NL" dirty="0"/>
              <a:t>?</a:t>
            </a:r>
          </a:p>
        </p:txBody>
      </p:sp>
    </p:spTree>
    <p:extLst>
      <p:ext uri="{BB962C8B-B14F-4D97-AF65-F5344CB8AC3E}">
        <p14:creationId xmlns:p14="http://schemas.microsoft.com/office/powerpoint/2010/main" val="3440974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a:t>Assignments</a:t>
            </a:r>
            <a:endParaRPr lang="nl-NL" dirty="0"/>
          </a:p>
        </p:txBody>
      </p:sp>
      <p:sp>
        <p:nvSpPr>
          <p:cNvPr id="3" name="Tijdelijke aanduiding voor inhoud 2"/>
          <p:cNvSpPr>
            <a:spLocks noGrp="1"/>
          </p:cNvSpPr>
          <p:nvPr>
            <p:ph idx="1"/>
          </p:nvPr>
        </p:nvSpPr>
        <p:spPr>
          <a:xfrm>
            <a:off x="457200" y="1200151"/>
            <a:ext cx="8229600" cy="3499596"/>
          </a:xfrm>
        </p:spPr>
        <p:txBody>
          <a:bodyPr>
            <a:normAutofit fontScale="92500" lnSpcReduction="10000"/>
          </a:bodyPr>
          <a:lstStyle/>
          <a:p>
            <a:pPr>
              <a:lnSpc>
                <a:spcPct val="150000"/>
              </a:lnSpc>
              <a:spcBef>
                <a:spcPts val="0"/>
              </a:spcBef>
              <a:tabLst>
                <a:tab pos="1612900" algn="l"/>
                <a:tab pos="1971675" algn="l"/>
              </a:tabLst>
            </a:pPr>
            <a:r>
              <a:rPr lang="nl-NL" sz="2200" dirty="0" err="1"/>
              <a:t>You</a:t>
            </a:r>
            <a:r>
              <a:rPr lang="nl-NL" sz="2200" dirty="0"/>
              <a:t> are </a:t>
            </a:r>
            <a:r>
              <a:rPr lang="nl-NL" sz="2200" dirty="0" err="1"/>
              <a:t>expected</a:t>
            </a:r>
            <a:r>
              <a:rPr lang="nl-NL" sz="2200" dirty="0"/>
              <a:t> </a:t>
            </a:r>
            <a:r>
              <a:rPr lang="nl-NL" sz="2200" dirty="0" err="1"/>
              <a:t>to</a:t>
            </a:r>
            <a:r>
              <a:rPr lang="nl-NL" sz="2200" dirty="0"/>
              <a:t> </a:t>
            </a:r>
            <a:r>
              <a:rPr lang="nl-NL" sz="2200" dirty="0" err="1"/>
              <a:t>submit</a:t>
            </a:r>
            <a:r>
              <a:rPr lang="nl-NL" sz="2200" dirty="0"/>
              <a:t> </a:t>
            </a:r>
            <a:r>
              <a:rPr lang="nl-NL" sz="2200" b="1" u="sng" dirty="0"/>
              <a:t>at </a:t>
            </a:r>
            <a:r>
              <a:rPr lang="nl-NL" sz="2200" b="1" u="sng" dirty="0" err="1"/>
              <a:t>least</a:t>
            </a:r>
            <a:r>
              <a:rPr lang="nl-NL" sz="2200" b="1" dirty="0"/>
              <a:t> </a:t>
            </a:r>
            <a:r>
              <a:rPr lang="nl-NL" sz="2200" dirty="0"/>
              <a:t>6 </a:t>
            </a:r>
            <a:r>
              <a:rPr lang="nl-NL" sz="2200" dirty="0" err="1"/>
              <a:t>evidence</a:t>
            </a:r>
            <a:r>
              <a:rPr lang="nl-NL" sz="2200" dirty="0"/>
              <a:t> of </a:t>
            </a:r>
            <a:r>
              <a:rPr lang="nl-NL" sz="2200" dirty="0" err="1"/>
              <a:t>progress</a:t>
            </a:r>
            <a:r>
              <a:rPr lang="nl-NL" sz="2200" dirty="0"/>
              <a:t>: </a:t>
            </a:r>
            <a:endParaRPr lang="en-GB" sz="2200" dirty="0"/>
          </a:p>
          <a:p>
            <a:pPr lvl="2">
              <a:lnSpc>
                <a:spcPct val="150000"/>
              </a:lnSpc>
              <a:spcBef>
                <a:spcPts val="0"/>
              </a:spcBef>
              <a:tabLst>
                <a:tab pos="1612900" algn="l"/>
              </a:tabLst>
            </a:pPr>
            <a:r>
              <a:rPr lang="en-GB" b="1" dirty="0"/>
              <a:t>Week 3/4			</a:t>
            </a:r>
            <a:r>
              <a:rPr lang="en-GB" dirty="0">
                <a:sym typeface="Wingdings 3" panose="05040102010807070707" pitchFamily="18" charset="2"/>
              </a:rPr>
              <a:t> 	D</a:t>
            </a:r>
            <a:r>
              <a:rPr lang="en-GB" dirty="0"/>
              <a:t>eadline assignment 1</a:t>
            </a:r>
          </a:p>
          <a:p>
            <a:pPr lvl="2">
              <a:lnSpc>
                <a:spcPct val="150000"/>
              </a:lnSpc>
              <a:spcBef>
                <a:spcPts val="0"/>
              </a:spcBef>
              <a:tabLst>
                <a:tab pos="1612900" algn="l"/>
              </a:tabLst>
            </a:pPr>
            <a:r>
              <a:rPr lang="en-GB" b="1" dirty="0"/>
              <a:t>Week 7/8			</a:t>
            </a:r>
            <a:r>
              <a:rPr lang="en-GB" dirty="0">
                <a:sym typeface="Wingdings 3" panose="05040102010807070707" pitchFamily="18" charset="2"/>
              </a:rPr>
              <a:t> 	D</a:t>
            </a:r>
            <a:r>
              <a:rPr lang="en-GB" dirty="0"/>
              <a:t>eadline assignment 2</a:t>
            </a:r>
          </a:p>
          <a:p>
            <a:pPr lvl="2">
              <a:lnSpc>
                <a:spcPct val="150000"/>
              </a:lnSpc>
              <a:spcBef>
                <a:spcPts val="0"/>
              </a:spcBef>
              <a:tabLst>
                <a:tab pos="1612900" algn="l"/>
              </a:tabLst>
            </a:pPr>
            <a:r>
              <a:rPr lang="en-GB" b="1" dirty="0"/>
              <a:t>Week 10/11		</a:t>
            </a:r>
            <a:r>
              <a:rPr lang="en-GB" dirty="0">
                <a:sym typeface="Wingdings 3" panose="05040102010807070707" pitchFamily="18" charset="2"/>
              </a:rPr>
              <a:t> 	D</a:t>
            </a:r>
            <a:r>
              <a:rPr lang="en-GB" dirty="0"/>
              <a:t>eadline assignment 3</a:t>
            </a:r>
          </a:p>
          <a:p>
            <a:pPr lvl="2">
              <a:lnSpc>
                <a:spcPct val="150000"/>
              </a:lnSpc>
              <a:spcBef>
                <a:spcPts val="0"/>
              </a:spcBef>
              <a:tabLst>
                <a:tab pos="1612900" algn="l"/>
              </a:tabLst>
            </a:pPr>
            <a:r>
              <a:rPr lang="en-GB" b="1" dirty="0"/>
              <a:t>Week 11			</a:t>
            </a:r>
            <a:r>
              <a:rPr lang="en-GB" dirty="0">
                <a:sym typeface="Wingdings 3" panose="05040102010807070707" pitchFamily="18" charset="2"/>
              </a:rPr>
              <a:t> 	</a:t>
            </a:r>
            <a:r>
              <a:rPr lang="en-GB" dirty="0"/>
              <a:t>Live programming assignment</a:t>
            </a:r>
          </a:p>
          <a:p>
            <a:pPr lvl="2">
              <a:lnSpc>
                <a:spcPct val="150000"/>
              </a:lnSpc>
              <a:spcBef>
                <a:spcPts val="0"/>
              </a:spcBef>
              <a:tabLst>
                <a:tab pos="1612900" algn="l"/>
              </a:tabLst>
            </a:pPr>
            <a:r>
              <a:rPr lang="en-GB" b="1" dirty="0"/>
              <a:t>Week 13/14		</a:t>
            </a:r>
            <a:r>
              <a:rPr lang="en-GB" dirty="0">
                <a:sym typeface="Wingdings 3" panose="05040102010807070707" pitchFamily="18" charset="2"/>
              </a:rPr>
              <a:t> 	D</a:t>
            </a:r>
            <a:r>
              <a:rPr lang="en-GB" dirty="0"/>
              <a:t>eadline assignment 4 (part1)</a:t>
            </a:r>
          </a:p>
          <a:p>
            <a:pPr lvl="2">
              <a:lnSpc>
                <a:spcPct val="150000"/>
              </a:lnSpc>
              <a:spcBef>
                <a:spcPts val="0"/>
              </a:spcBef>
              <a:tabLst>
                <a:tab pos="1612900" algn="l"/>
              </a:tabLst>
            </a:pPr>
            <a:r>
              <a:rPr lang="en-GB" b="1" dirty="0"/>
              <a:t>Week 15/16		</a:t>
            </a:r>
            <a:r>
              <a:rPr lang="en-GB" dirty="0">
                <a:sym typeface="Wingdings 3" panose="05040102010807070707" pitchFamily="18" charset="2"/>
              </a:rPr>
              <a:t> 	D</a:t>
            </a:r>
            <a:r>
              <a:rPr lang="en-GB" dirty="0"/>
              <a:t>eadline assignment 4 (complete)</a:t>
            </a:r>
          </a:p>
          <a:p>
            <a:pPr lvl="2">
              <a:lnSpc>
                <a:spcPct val="150000"/>
              </a:lnSpc>
              <a:spcBef>
                <a:spcPts val="0"/>
              </a:spcBef>
              <a:tabLst>
                <a:tab pos="1612900" algn="l"/>
              </a:tabLst>
            </a:pPr>
            <a:endParaRPr lang="en-GB" dirty="0"/>
          </a:p>
          <a:p>
            <a:pPr marL="0" indent="0">
              <a:lnSpc>
                <a:spcPct val="150000"/>
              </a:lnSpc>
              <a:spcBef>
                <a:spcPts val="0"/>
              </a:spcBef>
              <a:buNone/>
              <a:tabLst>
                <a:tab pos="1612900" algn="l"/>
              </a:tabLst>
            </a:pPr>
            <a:endParaRPr lang="en-GB" dirty="0"/>
          </a:p>
        </p:txBody>
      </p:sp>
    </p:spTree>
    <p:extLst>
      <p:ext uri="{BB962C8B-B14F-4D97-AF65-F5344CB8AC3E}">
        <p14:creationId xmlns:p14="http://schemas.microsoft.com/office/powerpoint/2010/main" val="2795062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a:t>Assignments</a:t>
            </a:r>
            <a:endParaRPr lang="nl-NL" dirty="0"/>
          </a:p>
        </p:txBody>
      </p:sp>
      <p:graphicFrame>
        <p:nvGraphicFramePr>
          <p:cNvPr id="5" name="Tijdelijke aanduiding voor inhoud 4"/>
          <p:cNvGraphicFramePr>
            <a:graphicFrameLocks noGrp="1"/>
          </p:cNvGraphicFramePr>
          <p:nvPr>
            <p:ph idx="1"/>
            <p:extLst>
              <p:ext uri="{D42A27DB-BD31-4B8C-83A1-F6EECF244321}">
                <p14:modId xmlns:p14="http://schemas.microsoft.com/office/powerpoint/2010/main" val="3275861680"/>
              </p:ext>
            </p:extLst>
          </p:nvPr>
        </p:nvGraphicFramePr>
        <p:xfrm>
          <a:off x="317500" y="1828800"/>
          <a:ext cx="8623300" cy="3187700"/>
        </p:xfrm>
        <a:graphic>
          <a:graphicData uri="http://schemas.openxmlformats.org/drawingml/2006/table">
            <a:tbl>
              <a:tblPr firstRow="1" bandRow="1">
                <a:tableStyleId>{5C22544A-7EE6-4342-B048-85BDC9FD1C3A}</a:tableStyleId>
              </a:tblPr>
              <a:tblGrid>
                <a:gridCol w="2155825">
                  <a:extLst>
                    <a:ext uri="{9D8B030D-6E8A-4147-A177-3AD203B41FA5}">
                      <a16:colId xmlns:a16="http://schemas.microsoft.com/office/drawing/2014/main" val="3009688961"/>
                    </a:ext>
                  </a:extLst>
                </a:gridCol>
                <a:gridCol w="2155825">
                  <a:extLst>
                    <a:ext uri="{9D8B030D-6E8A-4147-A177-3AD203B41FA5}">
                      <a16:colId xmlns:a16="http://schemas.microsoft.com/office/drawing/2014/main" val="4205178196"/>
                    </a:ext>
                  </a:extLst>
                </a:gridCol>
                <a:gridCol w="2155825">
                  <a:extLst>
                    <a:ext uri="{9D8B030D-6E8A-4147-A177-3AD203B41FA5}">
                      <a16:colId xmlns:a16="http://schemas.microsoft.com/office/drawing/2014/main" val="2779626216"/>
                    </a:ext>
                  </a:extLst>
                </a:gridCol>
                <a:gridCol w="2155825">
                  <a:extLst>
                    <a:ext uri="{9D8B030D-6E8A-4147-A177-3AD203B41FA5}">
                      <a16:colId xmlns:a16="http://schemas.microsoft.com/office/drawing/2014/main" val="2654746836"/>
                    </a:ext>
                  </a:extLst>
                </a:gridCol>
              </a:tblGrid>
              <a:tr h="937142">
                <a:tc>
                  <a:txBody>
                    <a:bodyPr/>
                    <a:lstStyle/>
                    <a:p>
                      <a:endParaRPr lang="en-GB" sz="1600" dirty="0"/>
                    </a:p>
                  </a:txBody>
                  <a:tcPr/>
                </a:tc>
                <a:tc>
                  <a:txBody>
                    <a:bodyPr/>
                    <a:lstStyle/>
                    <a:p>
                      <a:r>
                        <a:rPr lang="nl-NL" sz="1600" dirty="0" err="1"/>
                        <a:t>Before</a:t>
                      </a:r>
                      <a:r>
                        <a:rPr lang="nl-NL" sz="1600" dirty="0"/>
                        <a:t> Friday Week3</a:t>
                      </a:r>
                    </a:p>
                    <a:p>
                      <a:r>
                        <a:rPr lang="nl-NL" sz="1600" baseline="0" dirty="0"/>
                        <a:t>5PM / 17h</a:t>
                      </a:r>
                      <a:endParaRPr lang="en-GB" sz="1600" dirty="0"/>
                    </a:p>
                  </a:txBody>
                  <a:tcPr/>
                </a:tc>
                <a:tc>
                  <a:txBody>
                    <a:bodyPr/>
                    <a:lstStyle/>
                    <a:p>
                      <a:r>
                        <a:rPr lang="nl-NL" sz="1600" dirty="0" err="1"/>
                        <a:t>Before</a:t>
                      </a:r>
                      <a:r>
                        <a:rPr lang="nl-NL" sz="1600" dirty="0"/>
                        <a:t> Friday Week4</a:t>
                      </a:r>
                      <a:br>
                        <a:rPr lang="nl-NL" sz="1600" dirty="0"/>
                      </a:br>
                      <a:r>
                        <a:rPr lang="nl-NL" sz="1600" dirty="0"/>
                        <a:t>5PM / 17h</a:t>
                      </a:r>
                      <a:endParaRPr lang="en-GB" sz="1600" dirty="0"/>
                    </a:p>
                  </a:txBody>
                  <a:tcPr/>
                </a:tc>
                <a:tc>
                  <a:txBody>
                    <a:bodyPr/>
                    <a:lstStyle/>
                    <a:p>
                      <a:r>
                        <a:rPr lang="nl-NL" sz="1600" dirty="0" err="1"/>
                        <a:t>After</a:t>
                      </a:r>
                      <a:r>
                        <a:rPr lang="nl-NL" sz="1600" dirty="0"/>
                        <a:t> </a:t>
                      </a:r>
                      <a:r>
                        <a:rPr lang="nl-NL" sz="1600" dirty="0" err="1"/>
                        <a:t>sFriday</a:t>
                      </a:r>
                      <a:r>
                        <a:rPr lang="nl-NL" sz="1600" dirty="0"/>
                        <a:t> Week4</a:t>
                      </a:r>
                      <a:br>
                        <a:rPr lang="nl-NL" sz="1600" dirty="0"/>
                      </a:br>
                      <a:r>
                        <a:rPr lang="nl-NL" sz="1600" dirty="0"/>
                        <a:t>5PM / 17h</a:t>
                      </a:r>
                      <a:endParaRPr lang="en-GB" sz="1600" dirty="0"/>
                    </a:p>
                  </a:txBody>
                  <a:tcPr/>
                </a:tc>
                <a:extLst>
                  <a:ext uri="{0D108BD9-81ED-4DB2-BD59-A6C34878D82A}">
                    <a16:rowId xmlns:a16="http://schemas.microsoft.com/office/drawing/2014/main" val="1767509946"/>
                  </a:ext>
                </a:extLst>
              </a:tr>
              <a:tr h="832829">
                <a:tc>
                  <a:txBody>
                    <a:bodyPr/>
                    <a:lstStyle/>
                    <a:p>
                      <a:r>
                        <a:rPr lang="nl-NL" sz="1600" dirty="0"/>
                        <a:t>Canvas</a:t>
                      </a:r>
                      <a:endParaRPr lang="en-GB" sz="1600" dirty="0"/>
                    </a:p>
                  </a:txBody>
                  <a:tcPr/>
                </a:tc>
                <a:tc>
                  <a:txBody>
                    <a:bodyPr/>
                    <a:lstStyle/>
                    <a:p>
                      <a:r>
                        <a:rPr lang="nl-NL" sz="1400" dirty="0"/>
                        <a:t>‘</a:t>
                      </a:r>
                      <a:r>
                        <a:rPr lang="nl-NL" sz="1400" dirty="0" err="1"/>
                        <a:t>Due</a:t>
                      </a:r>
                      <a:r>
                        <a:rPr lang="nl-NL" sz="1400" dirty="0"/>
                        <a:t>’</a:t>
                      </a:r>
                      <a:r>
                        <a:rPr lang="nl-NL" sz="1400" baseline="0" dirty="0"/>
                        <a:t> date</a:t>
                      </a:r>
                    </a:p>
                    <a:p>
                      <a:r>
                        <a:rPr lang="nl-NL" sz="1400" baseline="0" dirty="0"/>
                        <a:t>(</a:t>
                      </a:r>
                      <a:r>
                        <a:rPr lang="nl-NL" sz="1400" baseline="0" dirty="0" err="1"/>
                        <a:t>assignment</a:t>
                      </a:r>
                      <a:r>
                        <a:rPr lang="nl-NL" sz="1400" baseline="0" dirty="0"/>
                        <a:t> is </a:t>
                      </a:r>
                      <a:r>
                        <a:rPr lang="nl-NL" sz="1400" baseline="0" dirty="0" err="1"/>
                        <a:t>due</a:t>
                      </a:r>
                      <a:r>
                        <a:rPr lang="nl-NL" sz="1400" baseline="0" dirty="0"/>
                        <a:t>)</a:t>
                      </a:r>
                      <a:endParaRPr lang="en-GB" sz="1400" dirty="0"/>
                    </a:p>
                  </a:txBody>
                  <a:tcPr>
                    <a:solidFill>
                      <a:srgbClr val="00B050"/>
                    </a:solidFill>
                  </a:tcPr>
                </a:tc>
                <a:tc>
                  <a:txBody>
                    <a:bodyPr/>
                    <a:lstStyle/>
                    <a:p>
                      <a:r>
                        <a:rPr lang="nl-NL" sz="1400" dirty="0"/>
                        <a:t>‘</a:t>
                      </a:r>
                      <a:r>
                        <a:rPr lang="nl-NL" sz="1400" dirty="0" err="1"/>
                        <a:t>Until</a:t>
                      </a:r>
                      <a:r>
                        <a:rPr lang="nl-NL" sz="1400" dirty="0"/>
                        <a:t>’ date </a:t>
                      </a:r>
                      <a:br>
                        <a:rPr lang="nl-NL" sz="1400" dirty="0"/>
                      </a:br>
                      <a:r>
                        <a:rPr lang="nl-NL" sz="1400" dirty="0"/>
                        <a:t>(</a:t>
                      </a:r>
                      <a:r>
                        <a:rPr lang="nl-NL" sz="1400" dirty="0" err="1"/>
                        <a:t>assignment</a:t>
                      </a:r>
                      <a:r>
                        <a:rPr lang="nl-NL" sz="1400" dirty="0"/>
                        <a:t> </a:t>
                      </a:r>
                      <a:r>
                        <a:rPr lang="nl-NL" sz="1400" dirty="0" err="1"/>
                        <a:t>closes</a:t>
                      </a:r>
                      <a:r>
                        <a:rPr lang="nl-NL" sz="1400" dirty="0"/>
                        <a:t>)</a:t>
                      </a:r>
                      <a:endParaRPr lang="en-GB" sz="1400" dirty="0"/>
                    </a:p>
                  </a:txBody>
                  <a:tcPr>
                    <a:solidFill>
                      <a:srgbClr val="FFC000"/>
                    </a:solidFill>
                  </a:tcPr>
                </a:tc>
                <a:tc>
                  <a:txBody>
                    <a:bodyPr/>
                    <a:lstStyle/>
                    <a:p>
                      <a:r>
                        <a:rPr lang="nl-NL" sz="1400" dirty="0" err="1"/>
                        <a:t>Assignment</a:t>
                      </a:r>
                      <a:r>
                        <a:rPr lang="nl-NL" sz="1400" dirty="0"/>
                        <a:t> is </a:t>
                      </a:r>
                      <a:r>
                        <a:rPr lang="nl-NL" sz="1400" dirty="0" err="1"/>
                        <a:t>closed</a:t>
                      </a:r>
                      <a:endParaRPr lang="en-GB" sz="1400" dirty="0"/>
                    </a:p>
                  </a:txBody>
                  <a:tcPr>
                    <a:solidFill>
                      <a:srgbClr val="FF0000"/>
                    </a:solidFill>
                  </a:tcPr>
                </a:tc>
                <a:extLst>
                  <a:ext uri="{0D108BD9-81ED-4DB2-BD59-A6C34878D82A}">
                    <a16:rowId xmlns:a16="http://schemas.microsoft.com/office/drawing/2014/main" val="55812953"/>
                  </a:ext>
                </a:extLst>
              </a:tr>
              <a:tr h="1417729">
                <a:tc>
                  <a:txBody>
                    <a:bodyPr/>
                    <a:lstStyle/>
                    <a:p>
                      <a:r>
                        <a:rPr lang="nl-NL" sz="1600" dirty="0" err="1"/>
                        <a:t>What</a:t>
                      </a:r>
                      <a:r>
                        <a:rPr lang="nl-NL" sz="1600" dirty="0"/>
                        <a:t> does </a:t>
                      </a:r>
                      <a:r>
                        <a:rPr lang="nl-NL" sz="1600" dirty="0" err="1"/>
                        <a:t>it</a:t>
                      </a:r>
                      <a:r>
                        <a:rPr lang="nl-NL" sz="1600" dirty="0"/>
                        <a:t> </a:t>
                      </a:r>
                      <a:r>
                        <a:rPr lang="nl-NL" sz="1600" dirty="0" err="1"/>
                        <a:t>mean</a:t>
                      </a:r>
                      <a:r>
                        <a:rPr lang="nl-NL" sz="1600" dirty="0"/>
                        <a:t>?</a:t>
                      </a:r>
                      <a:endParaRPr lang="en-GB" sz="1600" dirty="0"/>
                    </a:p>
                  </a:txBody>
                  <a:tcPr/>
                </a:tc>
                <a:tc>
                  <a:txBody>
                    <a:bodyPr/>
                    <a:lstStyle/>
                    <a:p>
                      <a:r>
                        <a:rPr lang="nl-NL" sz="1400" dirty="0"/>
                        <a:t>Student </a:t>
                      </a:r>
                      <a:r>
                        <a:rPr lang="nl-NL" sz="1400" dirty="0" err="1"/>
                        <a:t>submits</a:t>
                      </a:r>
                      <a:endParaRPr lang="en-GB" sz="1400" dirty="0"/>
                    </a:p>
                  </a:txBody>
                  <a:tcPr>
                    <a:solidFill>
                      <a:srgbClr val="00B050"/>
                    </a:solidFill>
                  </a:tcPr>
                </a:tc>
                <a:tc>
                  <a:txBody>
                    <a:bodyPr/>
                    <a:lstStyle/>
                    <a:p>
                      <a:r>
                        <a:rPr lang="nl-NL" sz="1400" dirty="0" err="1"/>
                        <a:t>Submission</a:t>
                      </a:r>
                      <a:r>
                        <a:rPr lang="nl-NL" sz="1400" dirty="0"/>
                        <a:t> </a:t>
                      </a:r>
                      <a:r>
                        <a:rPr lang="nl-NL" sz="1400" dirty="0" err="1"/>
                        <a:t>possible</a:t>
                      </a:r>
                      <a:r>
                        <a:rPr lang="nl-NL" sz="1400" baseline="0" dirty="0"/>
                        <a:t> (1-week buffer accounting </a:t>
                      </a:r>
                      <a:r>
                        <a:rPr lang="nl-NL" sz="1400" baseline="0" dirty="0" err="1"/>
                        <a:t>for</a:t>
                      </a:r>
                      <a:r>
                        <a:rPr lang="nl-NL" sz="1400" baseline="0" dirty="0"/>
                        <a:t> </a:t>
                      </a:r>
                      <a:r>
                        <a:rPr lang="nl-NL" sz="1400" baseline="0" dirty="0" err="1"/>
                        <a:t>unforeseen</a:t>
                      </a:r>
                      <a:r>
                        <a:rPr lang="nl-NL" sz="1400" baseline="0" dirty="0"/>
                        <a:t> </a:t>
                      </a:r>
                      <a:r>
                        <a:rPr lang="nl-NL" sz="1400" baseline="0" dirty="0" err="1"/>
                        <a:t>delays</a:t>
                      </a:r>
                      <a:r>
                        <a:rPr lang="nl-NL" sz="1400" baseline="0" dirty="0"/>
                        <a:t>)</a:t>
                      </a:r>
                    </a:p>
                    <a:p>
                      <a:endParaRPr lang="nl-NL" sz="1400" baseline="0" dirty="0"/>
                    </a:p>
                    <a:p>
                      <a:r>
                        <a:rPr lang="nl-NL" sz="1400" baseline="0" dirty="0" err="1"/>
                        <a:t>Submission</a:t>
                      </a:r>
                      <a:r>
                        <a:rPr lang="nl-NL" sz="1400" baseline="0" dirty="0"/>
                        <a:t> </a:t>
                      </a:r>
                      <a:r>
                        <a:rPr lang="nl-NL" sz="1400" baseline="0" dirty="0" err="1"/>
                        <a:t>tagged</a:t>
                      </a:r>
                      <a:r>
                        <a:rPr lang="nl-NL" sz="1400" baseline="0" dirty="0"/>
                        <a:t> LATE in canvas</a:t>
                      </a:r>
                    </a:p>
                  </a:txBody>
                  <a:tcPr>
                    <a:solidFill>
                      <a:srgbClr val="FFC000"/>
                    </a:solidFill>
                  </a:tcPr>
                </a:tc>
                <a:tc>
                  <a:txBody>
                    <a:bodyPr/>
                    <a:lstStyle/>
                    <a:p>
                      <a:r>
                        <a:rPr lang="nl-NL" sz="1400" dirty="0" err="1"/>
                        <a:t>Submissions</a:t>
                      </a:r>
                      <a:r>
                        <a:rPr lang="nl-NL" sz="1400" dirty="0"/>
                        <a:t> are NOT </a:t>
                      </a:r>
                      <a:r>
                        <a:rPr lang="nl-NL" sz="1400" dirty="0" err="1"/>
                        <a:t>possible</a:t>
                      </a:r>
                      <a:r>
                        <a:rPr lang="nl-NL" sz="1400" dirty="0"/>
                        <a:t>. </a:t>
                      </a:r>
                      <a:r>
                        <a:rPr lang="nl-NL" sz="1400" dirty="0" err="1"/>
                        <a:t>Corresponding</a:t>
                      </a:r>
                      <a:r>
                        <a:rPr lang="nl-NL" sz="1400" dirty="0"/>
                        <a:t> </a:t>
                      </a:r>
                      <a:r>
                        <a:rPr lang="nl-NL" sz="1400" dirty="0" err="1"/>
                        <a:t>assignment</a:t>
                      </a:r>
                      <a:r>
                        <a:rPr lang="nl-NL" sz="1400" dirty="0"/>
                        <a:t> NOT </a:t>
                      </a:r>
                      <a:r>
                        <a:rPr lang="nl-NL" sz="1400" dirty="0" err="1"/>
                        <a:t>assessed</a:t>
                      </a:r>
                      <a:br>
                        <a:rPr lang="nl-NL" sz="1400" dirty="0"/>
                      </a:br>
                      <a:endParaRPr lang="nl-NL" sz="1400" dirty="0"/>
                    </a:p>
                    <a:p>
                      <a:r>
                        <a:rPr lang="nl-NL" sz="1400" dirty="0" err="1"/>
                        <a:t>Submission</a:t>
                      </a:r>
                      <a:r>
                        <a:rPr lang="nl-NL" sz="1400" dirty="0"/>
                        <a:t> </a:t>
                      </a:r>
                      <a:r>
                        <a:rPr lang="nl-NL" sz="1400" dirty="0" err="1"/>
                        <a:t>tagged</a:t>
                      </a:r>
                      <a:r>
                        <a:rPr lang="nl-NL" sz="1400" dirty="0"/>
                        <a:t> MISSING in canvas</a:t>
                      </a:r>
                      <a:endParaRPr lang="en-GB" sz="1400" dirty="0"/>
                    </a:p>
                  </a:txBody>
                  <a:tcPr>
                    <a:solidFill>
                      <a:srgbClr val="FF0000"/>
                    </a:solidFill>
                  </a:tcPr>
                </a:tc>
                <a:extLst>
                  <a:ext uri="{0D108BD9-81ED-4DB2-BD59-A6C34878D82A}">
                    <a16:rowId xmlns:a16="http://schemas.microsoft.com/office/drawing/2014/main" val="2341006936"/>
                  </a:ext>
                </a:extLst>
              </a:tr>
            </a:tbl>
          </a:graphicData>
        </a:graphic>
      </p:graphicFrame>
      <p:sp>
        <p:nvSpPr>
          <p:cNvPr id="4" name="Tijdelijke aanduiding voor inhoud 2">
            <a:extLst>
              <a:ext uri="{FF2B5EF4-FFF2-40B4-BE49-F238E27FC236}">
                <a16:creationId xmlns:a16="http://schemas.microsoft.com/office/drawing/2014/main" id="{6E21A107-6E43-0215-B852-2A9B1DBD83AA}"/>
              </a:ext>
            </a:extLst>
          </p:cNvPr>
          <p:cNvSpPr txBox="1">
            <a:spLocks/>
          </p:cNvSpPr>
          <p:nvPr/>
        </p:nvSpPr>
        <p:spPr>
          <a:xfrm>
            <a:off x="457200" y="1200151"/>
            <a:ext cx="8229600" cy="3499596"/>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50000"/>
              </a:lnSpc>
              <a:spcBef>
                <a:spcPts val="0"/>
              </a:spcBef>
              <a:tabLst>
                <a:tab pos="1612900" algn="l"/>
                <a:tab pos="1971675" algn="l"/>
              </a:tabLst>
            </a:pPr>
            <a:r>
              <a:rPr lang="nl-NL" sz="2200" dirty="0" err="1"/>
              <a:t>Example</a:t>
            </a:r>
            <a:r>
              <a:rPr lang="nl-NL" sz="2200" dirty="0"/>
              <a:t> of deadlines:</a:t>
            </a:r>
            <a:endParaRPr lang="en-GB" dirty="0"/>
          </a:p>
        </p:txBody>
      </p:sp>
      <p:sp>
        <p:nvSpPr>
          <p:cNvPr id="6" name="Rechthoek: afgeronde hoeken 5">
            <a:extLst>
              <a:ext uri="{FF2B5EF4-FFF2-40B4-BE49-F238E27FC236}">
                <a16:creationId xmlns:a16="http://schemas.microsoft.com/office/drawing/2014/main" id="{A9383435-472D-6750-9A9F-972FD838205F}"/>
              </a:ext>
            </a:extLst>
          </p:cNvPr>
          <p:cNvSpPr/>
          <p:nvPr/>
        </p:nvSpPr>
        <p:spPr>
          <a:xfrm>
            <a:off x="6344706" y="71547"/>
            <a:ext cx="2596094" cy="14405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dirty="0" err="1"/>
              <a:t>Submitting</a:t>
            </a:r>
            <a:r>
              <a:rPr lang="nl-NL" dirty="0"/>
              <a:t> is NOT </a:t>
            </a:r>
            <a:r>
              <a:rPr lang="nl-NL" dirty="0" err="1"/>
              <a:t>sufficient</a:t>
            </a:r>
            <a:r>
              <a:rPr lang="nl-NL" dirty="0"/>
              <a:t>. </a:t>
            </a:r>
            <a:r>
              <a:rPr lang="nl-NL" dirty="0" err="1"/>
              <a:t>You</a:t>
            </a:r>
            <a:r>
              <a:rPr lang="nl-NL" dirty="0"/>
              <a:t> </a:t>
            </a:r>
            <a:r>
              <a:rPr lang="nl-NL" dirty="0" err="1"/>
              <a:t>should</a:t>
            </a:r>
            <a:r>
              <a:rPr lang="nl-NL" dirty="0"/>
              <a:t> </a:t>
            </a:r>
            <a:r>
              <a:rPr lang="nl-NL" dirty="0" err="1"/>
              <a:t>also</a:t>
            </a:r>
            <a:r>
              <a:rPr lang="nl-NL" dirty="0"/>
              <a:t> take </a:t>
            </a:r>
            <a:r>
              <a:rPr lang="nl-NL" dirty="0" err="1"/>
              <a:t>the</a:t>
            </a:r>
            <a:r>
              <a:rPr lang="nl-NL" dirty="0"/>
              <a:t> </a:t>
            </a:r>
            <a:r>
              <a:rPr lang="nl-NL" dirty="0" err="1"/>
              <a:t>initiave</a:t>
            </a:r>
            <a:r>
              <a:rPr lang="nl-NL" dirty="0"/>
              <a:t> </a:t>
            </a:r>
            <a:r>
              <a:rPr lang="nl-NL" dirty="0" err="1"/>
              <a:t>to</a:t>
            </a:r>
            <a:r>
              <a:rPr lang="nl-NL" dirty="0"/>
              <a:t> show </a:t>
            </a:r>
            <a:r>
              <a:rPr lang="nl-NL" dirty="0" err="1"/>
              <a:t>your</a:t>
            </a:r>
            <a:r>
              <a:rPr lang="nl-NL" dirty="0"/>
              <a:t> </a:t>
            </a:r>
            <a:r>
              <a:rPr lang="nl-NL" dirty="0" err="1"/>
              <a:t>work</a:t>
            </a:r>
            <a:r>
              <a:rPr lang="nl-NL" dirty="0"/>
              <a:t> </a:t>
            </a:r>
            <a:r>
              <a:rPr lang="nl-NL" dirty="0" err="1"/>
              <a:t>and</a:t>
            </a:r>
            <a:r>
              <a:rPr lang="nl-NL" dirty="0"/>
              <a:t> </a:t>
            </a:r>
            <a:r>
              <a:rPr lang="nl-NL" dirty="0" err="1"/>
              <a:t>ask</a:t>
            </a:r>
            <a:r>
              <a:rPr lang="nl-NL" dirty="0"/>
              <a:t> feedback!</a:t>
            </a:r>
          </a:p>
        </p:txBody>
      </p:sp>
    </p:spTree>
    <p:extLst>
      <p:ext uri="{BB962C8B-B14F-4D97-AF65-F5344CB8AC3E}">
        <p14:creationId xmlns:p14="http://schemas.microsoft.com/office/powerpoint/2010/main" val="32391987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a:t>Assignments</a:t>
            </a:r>
            <a:endParaRPr lang="nl-NL" dirty="0"/>
          </a:p>
        </p:txBody>
      </p:sp>
      <p:grpSp>
        <p:nvGrpSpPr>
          <p:cNvPr id="12" name="Group 11"/>
          <p:cNvGrpSpPr/>
          <p:nvPr/>
        </p:nvGrpSpPr>
        <p:grpSpPr>
          <a:xfrm>
            <a:off x="47686" y="1169468"/>
            <a:ext cx="9096314" cy="3835151"/>
            <a:chOff x="47686" y="1169468"/>
            <a:chExt cx="9096314" cy="3835151"/>
          </a:xfrm>
        </p:grpSpPr>
        <p:pic>
          <p:nvPicPr>
            <p:cNvPr id="11" name="Picture 10"/>
            <p:cNvPicPr>
              <a:picLocks noChangeAspect="1"/>
            </p:cNvPicPr>
            <p:nvPr/>
          </p:nvPicPr>
          <p:blipFill rotWithShape="1">
            <a:blip r:embed="rId2"/>
            <a:srcRect t="18485" b="2218"/>
            <a:stretch/>
          </p:blipFill>
          <p:spPr>
            <a:xfrm>
              <a:off x="47686" y="1169468"/>
              <a:ext cx="9096314" cy="3835151"/>
            </a:xfrm>
            <a:prstGeom prst="rect">
              <a:avLst/>
            </a:prstGeom>
          </p:spPr>
        </p:pic>
        <p:sp>
          <p:nvSpPr>
            <p:cNvPr id="5" name="TextBox 4"/>
            <p:cNvSpPr txBox="1"/>
            <p:nvPr/>
          </p:nvSpPr>
          <p:spPr>
            <a:xfrm>
              <a:off x="2455518" y="3794331"/>
              <a:ext cx="1460409" cy="461665"/>
            </a:xfrm>
            <a:prstGeom prst="rect">
              <a:avLst/>
            </a:prstGeom>
            <a:noFill/>
          </p:spPr>
          <p:txBody>
            <a:bodyPr wrap="square" rtlCol="0">
              <a:spAutoFit/>
            </a:bodyPr>
            <a:lstStyle/>
            <a:p>
              <a:r>
                <a:rPr lang="nl-NL" sz="2400" b="1" dirty="0">
                  <a:solidFill>
                    <a:srgbClr val="FF0000"/>
                  </a:solidFill>
                </a:rPr>
                <a:t>Student A</a:t>
              </a:r>
              <a:endParaRPr lang="en-GB" sz="2400" b="1" dirty="0">
                <a:solidFill>
                  <a:srgbClr val="FF0000"/>
                </a:solidFill>
              </a:endParaRPr>
            </a:p>
          </p:txBody>
        </p:sp>
        <p:sp>
          <p:nvSpPr>
            <p:cNvPr id="6" name="TextBox 5"/>
            <p:cNvSpPr txBox="1"/>
            <p:nvPr/>
          </p:nvSpPr>
          <p:spPr>
            <a:xfrm>
              <a:off x="6881984" y="3794332"/>
              <a:ext cx="1460409" cy="461665"/>
            </a:xfrm>
            <a:prstGeom prst="rect">
              <a:avLst/>
            </a:prstGeom>
            <a:noFill/>
          </p:spPr>
          <p:txBody>
            <a:bodyPr wrap="square" rtlCol="0">
              <a:spAutoFit/>
            </a:bodyPr>
            <a:lstStyle/>
            <a:p>
              <a:r>
                <a:rPr lang="nl-NL" sz="2400" b="1" dirty="0">
                  <a:solidFill>
                    <a:srgbClr val="FF0000"/>
                  </a:solidFill>
                </a:rPr>
                <a:t>Student B</a:t>
              </a:r>
              <a:endParaRPr lang="en-GB" sz="2400" b="1" dirty="0">
                <a:solidFill>
                  <a:srgbClr val="FF0000"/>
                </a:solidFill>
              </a:endParaRPr>
            </a:p>
          </p:txBody>
        </p:sp>
      </p:grpSp>
      <p:sp>
        <p:nvSpPr>
          <p:cNvPr id="8" name="Rounded Rectangle 7"/>
          <p:cNvSpPr/>
          <p:nvPr/>
        </p:nvSpPr>
        <p:spPr>
          <a:xfrm>
            <a:off x="4104967" y="225084"/>
            <a:ext cx="4729316" cy="80194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dirty="0"/>
              <a:t>See below </a:t>
            </a:r>
            <a:r>
              <a:rPr lang="nl-NL" dirty="0" err="1"/>
              <a:t>the</a:t>
            </a:r>
            <a:r>
              <a:rPr lang="nl-NL" dirty="0"/>
              <a:t> </a:t>
            </a:r>
            <a:r>
              <a:rPr lang="nl-NL" dirty="0" err="1"/>
              <a:t>submissions</a:t>
            </a:r>
            <a:r>
              <a:rPr lang="nl-NL" dirty="0"/>
              <a:t> of 2 </a:t>
            </a:r>
            <a:r>
              <a:rPr lang="nl-NL" dirty="0" err="1"/>
              <a:t>students</a:t>
            </a:r>
            <a:r>
              <a:rPr lang="nl-NL" dirty="0"/>
              <a:t>. </a:t>
            </a:r>
            <a:r>
              <a:rPr lang="nl-NL" dirty="0" err="1"/>
              <a:t>What</a:t>
            </a:r>
            <a:r>
              <a:rPr lang="nl-NL" dirty="0"/>
              <a:t> do </a:t>
            </a:r>
            <a:r>
              <a:rPr lang="nl-NL" dirty="0" err="1"/>
              <a:t>you</a:t>
            </a:r>
            <a:r>
              <a:rPr lang="nl-NL" dirty="0"/>
              <a:t> </a:t>
            </a:r>
            <a:r>
              <a:rPr lang="nl-NL" dirty="0" err="1"/>
              <a:t>notice</a:t>
            </a:r>
            <a:r>
              <a:rPr lang="nl-NL" dirty="0"/>
              <a:t>?</a:t>
            </a:r>
            <a:endParaRPr lang="en-GB" dirty="0"/>
          </a:p>
        </p:txBody>
      </p:sp>
    </p:spTree>
    <p:extLst>
      <p:ext uri="{BB962C8B-B14F-4D97-AF65-F5344CB8AC3E}">
        <p14:creationId xmlns:p14="http://schemas.microsoft.com/office/powerpoint/2010/main" val="753896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a:t>Assignments</a:t>
            </a:r>
            <a:endParaRPr lang="nl-NL" dirty="0"/>
          </a:p>
        </p:txBody>
      </p:sp>
      <p:sp>
        <p:nvSpPr>
          <p:cNvPr id="3" name="Tijdelijke aanduiding voor inhoud 2"/>
          <p:cNvSpPr>
            <a:spLocks noGrp="1"/>
          </p:cNvSpPr>
          <p:nvPr>
            <p:ph idx="1"/>
          </p:nvPr>
        </p:nvSpPr>
        <p:spPr>
          <a:xfrm>
            <a:off x="457200" y="1200150"/>
            <a:ext cx="8229600" cy="3229281"/>
          </a:xfrm>
        </p:spPr>
        <p:txBody>
          <a:bodyPr>
            <a:normAutofit/>
          </a:bodyPr>
          <a:lstStyle/>
          <a:p>
            <a:pPr>
              <a:lnSpc>
                <a:spcPct val="150000"/>
              </a:lnSpc>
              <a:buFont typeface="Arial" panose="020B0604020202020204" pitchFamily="34" charset="0"/>
              <a:buChar char="•"/>
            </a:pPr>
            <a:r>
              <a:rPr lang="en-GB" b="1" dirty="0">
                <a:solidFill>
                  <a:srgbClr val="FF0000"/>
                </a:solidFill>
              </a:rPr>
              <a:t>Plagiarism is NOT accepted! </a:t>
            </a:r>
          </a:p>
          <a:p>
            <a:pPr lvl="1">
              <a:lnSpc>
                <a:spcPct val="150000"/>
              </a:lnSpc>
              <a:buFont typeface="Arial" panose="020B0604020202020204" pitchFamily="34" charset="0"/>
              <a:buChar char="•"/>
            </a:pPr>
            <a:r>
              <a:rPr lang="en-GB" sz="1800" dirty="0"/>
              <a:t>Your are expected submit your own work/code</a:t>
            </a:r>
          </a:p>
          <a:p>
            <a:pPr lvl="1">
              <a:lnSpc>
                <a:spcPct val="150000"/>
              </a:lnSpc>
              <a:buFont typeface="Arial" panose="020B0604020202020204" pitchFamily="34" charset="0"/>
              <a:buChar char="•"/>
            </a:pPr>
            <a:r>
              <a:rPr lang="en-GB" sz="1800" dirty="0"/>
              <a:t>You are encouraged to discuss concepts with your classmates. However, sharing code of assignments with your classmates is strongly discouraged as it may prevent you to successfully demonstrate the learning outcome</a:t>
            </a:r>
          </a:p>
          <a:p>
            <a:pPr lvl="1">
              <a:lnSpc>
                <a:spcPct val="150000"/>
              </a:lnSpc>
              <a:buFont typeface="Arial" panose="020B0604020202020204" pitchFamily="34" charset="0"/>
              <a:buChar char="•"/>
            </a:pPr>
            <a:r>
              <a:rPr lang="en-GB" sz="1800" dirty="0"/>
              <a:t>You should be able to explain your code</a:t>
            </a:r>
          </a:p>
          <a:p>
            <a:pPr>
              <a:lnSpc>
                <a:spcPct val="150000"/>
              </a:lnSpc>
              <a:buFont typeface="Arial" panose="020B0604020202020204" pitchFamily="34" charset="0"/>
              <a:buChar char="•"/>
            </a:pPr>
            <a:endParaRPr lang="en-GB" dirty="0"/>
          </a:p>
          <a:p>
            <a:pPr>
              <a:lnSpc>
                <a:spcPct val="150000"/>
              </a:lnSpc>
              <a:buFont typeface="Arial" panose="020B0604020202020204" pitchFamily="34" charset="0"/>
              <a:buChar char="•"/>
            </a:pPr>
            <a:endParaRPr lang="en-GB" dirty="0"/>
          </a:p>
        </p:txBody>
      </p:sp>
      <p:sp>
        <p:nvSpPr>
          <p:cNvPr id="4" name="Rounded Rectangle 3"/>
          <p:cNvSpPr/>
          <p:nvPr/>
        </p:nvSpPr>
        <p:spPr>
          <a:xfrm>
            <a:off x="4308168" y="4060312"/>
            <a:ext cx="3441290" cy="101128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dirty="0" err="1"/>
              <a:t>What</a:t>
            </a:r>
            <a:r>
              <a:rPr lang="nl-NL" dirty="0"/>
              <a:t> do </a:t>
            </a:r>
            <a:r>
              <a:rPr lang="nl-NL" dirty="0" err="1"/>
              <a:t>you</a:t>
            </a:r>
            <a:r>
              <a:rPr lang="nl-NL" dirty="0"/>
              <a:t> </a:t>
            </a:r>
            <a:r>
              <a:rPr lang="nl-NL" dirty="0" err="1"/>
              <a:t>think</a:t>
            </a:r>
            <a:r>
              <a:rPr lang="nl-NL" dirty="0"/>
              <a:t> </a:t>
            </a:r>
            <a:r>
              <a:rPr lang="nl-NL" dirty="0" err="1"/>
              <a:t>about</a:t>
            </a:r>
            <a:r>
              <a:rPr lang="nl-NL" dirty="0"/>
              <a:t> </a:t>
            </a:r>
            <a:r>
              <a:rPr lang="nl-NL" dirty="0" err="1"/>
              <a:t>using</a:t>
            </a:r>
            <a:r>
              <a:rPr lang="nl-NL" dirty="0"/>
              <a:t> AI tools </a:t>
            </a:r>
            <a:r>
              <a:rPr lang="nl-NL" dirty="0" err="1"/>
              <a:t>such</a:t>
            </a:r>
            <a:r>
              <a:rPr lang="nl-NL" dirty="0"/>
              <a:t> as </a:t>
            </a:r>
            <a:r>
              <a:rPr lang="nl-NL" dirty="0" err="1"/>
              <a:t>ChatGPT</a:t>
            </a:r>
            <a:r>
              <a:rPr lang="nl-NL" dirty="0"/>
              <a:t>, codepilot, </a:t>
            </a:r>
            <a:r>
              <a:rPr lang="nl-NL" dirty="0" err="1"/>
              <a:t>etc</a:t>
            </a:r>
            <a:r>
              <a:rPr lang="nl-NL" dirty="0"/>
              <a:t>?</a:t>
            </a:r>
            <a:endParaRPr lang="en-GB" dirty="0"/>
          </a:p>
        </p:txBody>
      </p:sp>
    </p:spTree>
    <p:extLst>
      <p:ext uri="{BB962C8B-B14F-4D97-AF65-F5344CB8AC3E}">
        <p14:creationId xmlns:p14="http://schemas.microsoft.com/office/powerpoint/2010/main" val="15655693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Contact </a:t>
            </a:r>
            <a:r>
              <a:rPr lang="nl-NL" dirty="0" err="1"/>
              <a:t>moments</a:t>
            </a:r>
            <a:endParaRPr lang="nl-NL" dirty="0"/>
          </a:p>
        </p:txBody>
      </p:sp>
      <p:sp>
        <p:nvSpPr>
          <p:cNvPr id="3" name="Tijdelijke aanduiding voor inhoud 2"/>
          <p:cNvSpPr>
            <a:spLocks noGrp="1"/>
          </p:cNvSpPr>
          <p:nvPr>
            <p:ph sz="half" idx="1"/>
          </p:nvPr>
        </p:nvSpPr>
        <p:spPr>
          <a:xfrm>
            <a:off x="457199" y="1200151"/>
            <a:ext cx="8475407" cy="3421010"/>
          </a:xfrm>
        </p:spPr>
        <p:txBody>
          <a:bodyPr>
            <a:normAutofit lnSpcReduction="10000"/>
          </a:bodyPr>
          <a:lstStyle/>
          <a:p>
            <a:pPr marL="0" indent="0">
              <a:lnSpc>
                <a:spcPct val="150000"/>
              </a:lnSpc>
              <a:spcBef>
                <a:spcPts val="0"/>
              </a:spcBef>
              <a:buNone/>
              <a:tabLst>
                <a:tab pos="1612900" algn="l"/>
                <a:tab pos="1971675" algn="l"/>
              </a:tabLst>
            </a:pPr>
            <a:r>
              <a:rPr lang="nl-NL" dirty="0" err="1"/>
              <a:t>Two</a:t>
            </a:r>
            <a:r>
              <a:rPr lang="nl-NL" dirty="0"/>
              <a:t> contact </a:t>
            </a:r>
            <a:r>
              <a:rPr lang="nl-NL" dirty="0" err="1"/>
              <a:t>moments</a:t>
            </a:r>
            <a:r>
              <a:rPr lang="nl-NL" dirty="0"/>
              <a:t> per week, </a:t>
            </a:r>
            <a:r>
              <a:rPr lang="nl-NL" dirty="0" err="1"/>
              <a:t>mostly</a:t>
            </a:r>
            <a:r>
              <a:rPr lang="nl-NL" dirty="0"/>
              <a:t> </a:t>
            </a:r>
            <a:r>
              <a:rPr lang="nl-NL" dirty="0" err="1"/>
              <a:t>following</a:t>
            </a:r>
            <a:r>
              <a:rPr lang="nl-NL" dirty="0"/>
              <a:t> </a:t>
            </a:r>
            <a:r>
              <a:rPr lang="nl-NL" dirty="0" err="1"/>
              <a:t>this</a:t>
            </a:r>
            <a:r>
              <a:rPr lang="nl-NL" dirty="0"/>
              <a:t> </a:t>
            </a:r>
            <a:r>
              <a:rPr lang="nl-NL" dirty="0" err="1"/>
              <a:t>structure</a:t>
            </a:r>
            <a:endParaRPr lang="nl-NL" dirty="0"/>
          </a:p>
          <a:p>
            <a:pPr lvl="2">
              <a:lnSpc>
                <a:spcPct val="150000"/>
              </a:lnSpc>
              <a:spcBef>
                <a:spcPts val="0"/>
              </a:spcBef>
              <a:buFont typeface="Wingdings" panose="05000000000000000000" pitchFamily="2" charset="2"/>
              <a:buChar char="Ø"/>
              <a:tabLst>
                <a:tab pos="1612900" algn="l"/>
                <a:tab pos="1971675" algn="l"/>
              </a:tabLst>
            </a:pPr>
            <a:r>
              <a:rPr lang="nl-NL" dirty="0"/>
              <a:t>Workshop: </a:t>
            </a:r>
          </a:p>
          <a:p>
            <a:pPr lvl="3">
              <a:lnSpc>
                <a:spcPct val="150000"/>
              </a:lnSpc>
              <a:spcBef>
                <a:spcPts val="0"/>
              </a:spcBef>
              <a:tabLst>
                <a:tab pos="1612900" algn="l"/>
                <a:tab pos="1971675" algn="l"/>
              </a:tabLst>
            </a:pPr>
            <a:r>
              <a:rPr lang="nl-NL" dirty="0"/>
              <a:t>First contact moment in </a:t>
            </a:r>
            <a:r>
              <a:rPr lang="nl-NL" dirty="0" err="1"/>
              <a:t>the</a:t>
            </a:r>
            <a:r>
              <a:rPr lang="nl-NL" dirty="0"/>
              <a:t> week</a:t>
            </a:r>
          </a:p>
          <a:p>
            <a:pPr lvl="3">
              <a:lnSpc>
                <a:spcPct val="150000"/>
              </a:lnSpc>
              <a:spcBef>
                <a:spcPts val="0"/>
              </a:spcBef>
              <a:tabLst>
                <a:tab pos="1612900" algn="l"/>
                <a:tab pos="1971675" algn="l"/>
              </a:tabLst>
            </a:pPr>
            <a:r>
              <a:rPr lang="nl-NL" dirty="0"/>
              <a:t>Teacher-</a:t>
            </a:r>
            <a:r>
              <a:rPr lang="nl-NL" dirty="0" err="1"/>
              <a:t>driven</a:t>
            </a:r>
            <a:r>
              <a:rPr lang="nl-NL" dirty="0"/>
              <a:t>: Teacher drives e.g. </a:t>
            </a:r>
            <a:r>
              <a:rPr lang="nl-NL" dirty="0" err="1"/>
              <a:t>explanations</a:t>
            </a:r>
            <a:r>
              <a:rPr lang="nl-NL" dirty="0"/>
              <a:t>, </a:t>
            </a:r>
            <a:r>
              <a:rPr lang="nl-NL" dirty="0" err="1"/>
              <a:t>demos</a:t>
            </a:r>
            <a:r>
              <a:rPr lang="nl-NL" dirty="0"/>
              <a:t>, </a:t>
            </a:r>
            <a:r>
              <a:rPr lang="nl-NL" dirty="0" err="1"/>
              <a:t>exercises</a:t>
            </a:r>
            <a:endParaRPr lang="nl-NL" dirty="0"/>
          </a:p>
          <a:p>
            <a:pPr lvl="2">
              <a:lnSpc>
                <a:spcPct val="150000"/>
              </a:lnSpc>
              <a:spcBef>
                <a:spcPts val="0"/>
              </a:spcBef>
              <a:buFont typeface="Wingdings" panose="05000000000000000000" pitchFamily="2" charset="2"/>
              <a:buChar char="Ø"/>
              <a:tabLst>
                <a:tab pos="1612900" algn="l"/>
                <a:tab pos="1971675" algn="l"/>
              </a:tabLst>
            </a:pPr>
            <a:r>
              <a:rPr lang="nl-NL" dirty="0"/>
              <a:t>Practical</a:t>
            </a:r>
          </a:p>
          <a:p>
            <a:pPr lvl="3">
              <a:lnSpc>
                <a:spcPct val="150000"/>
              </a:lnSpc>
              <a:spcBef>
                <a:spcPts val="0"/>
              </a:spcBef>
              <a:tabLst>
                <a:tab pos="1612900" algn="l"/>
                <a:tab pos="1971675" algn="l"/>
              </a:tabLst>
            </a:pPr>
            <a:r>
              <a:rPr lang="nl-NL" dirty="0"/>
              <a:t>Second contact moment in </a:t>
            </a:r>
            <a:r>
              <a:rPr lang="nl-NL" dirty="0" err="1"/>
              <a:t>the</a:t>
            </a:r>
            <a:r>
              <a:rPr lang="nl-NL" dirty="0"/>
              <a:t> week</a:t>
            </a:r>
          </a:p>
          <a:p>
            <a:pPr lvl="3">
              <a:lnSpc>
                <a:spcPct val="150000"/>
              </a:lnSpc>
              <a:spcBef>
                <a:spcPts val="0"/>
              </a:spcBef>
              <a:tabLst>
                <a:tab pos="1612900" algn="l"/>
                <a:tab pos="1971675" algn="l"/>
              </a:tabLst>
            </a:pPr>
            <a:r>
              <a:rPr lang="nl-NL" dirty="0"/>
              <a:t>Student-</a:t>
            </a:r>
            <a:r>
              <a:rPr lang="nl-NL" dirty="0" err="1"/>
              <a:t>driven</a:t>
            </a:r>
            <a:r>
              <a:rPr lang="nl-NL" dirty="0"/>
              <a:t>: Student </a:t>
            </a:r>
            <a:r>
              <a:rPr lang="nl-NL" dirty="0" err="1"/>
              <a:t>initiates</a:t>
            </a:r>
            <a:r>
              <a:rPr lang="nl-NL" dirty="0"/>
              <a:t> contact </a:t>
            </a:r>
            <a:r>
              <a:rPr lang="nl-NL" dirty="0" err="1"/>
              <a:t>with</a:t>
            </a:r>
            <a:r>
              <a:rPr lang="nl-NL" dirty="0"/>
              <a:t> teacher </a:t>
            </a:r>
            <a:r>
              <a:rPr lang="nl-NL" dirty="0" err="1"/>
              <a:t>for</a:t>
            </a:r>
            <a:r>
              <a:rPr lang="nl-NL" dirty="0"/>
              <a:t> e.g. support, feedback</a:t>
            </a:r>
          </a:p>
          <a:p>
            <a:pPr marL="1371600" lvl="3" indent="0">
              <a:lnSpc>
                <a:spcPct val="150000"/>
              </a:lnSpc>
              <a:spcBef>
                <a:spcPts val="0"/>
              </a:spcBef>
              <a:buNone/>
              <a:tabLst>
                <a:tab pos="1612900" algn="l"/>
                <a:tab pos="1971675" algn="l"/>
              </a:tabLst>
            </a:pPr>
            <a:endParaRPr lang="nl-NL" dirty="0"/>
          </a:p>
        </p:txBody>
      </p:sp>
      <p:sp>
        <p:nvSpPr>
          <p:cNvPr id="4" name="Rechthoek: afgeronde hoeken 3">
            <a:extLst>
              <a:ext uri="{FF2B5EF4-FFF2-40B4-BE49-F238E27FC236}">
                <a16:creationId xmlns:a16="http://schemas.microsoft.com/office/drawing/2014/main" id="{CDD241C7-A3B2-A3ED-8D51-8499EF68E3E3}"/>
              </a:ext>
            </a:extLst>
          </p:cNvPr>
          <p:cNvSpPr/>
          <p:nvPr/>
        </p:nvSpPr>
        <p:spPr>
          <a:xfrm>
            <a:off x="2133600" y="4446401"/>
            <a:ext cx="5667983" cy="622571"/>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dirty="0" err="1"/>
              <a:t>Your</a:t>
            </a:r>
            <a:r>
              <a:rPr lang="nl-NL" dirty="0"/>
              <a:t> teacher </a:t>
            </a:r>
            <a:r>
              <a:rPr lang="nl-NL" dirty="0" err="1"/>
              <a:t>may</a:t>
            </a:r>
            <a:r>
              <a:rPr lang="nl-NL" dirty="0"/>
              <a:t> </a:t>
            </a:r>
            <a:r>
              <a:rPr lang="nl-NL" dirty="0" err="1"/>
              <a:t>deviate</a:t>
            </a:r>
            <a:r>
              <a:rPr lang="nl-NL" dirty="0"/>
              <a:t> from </a:t>
            </a:r>
            <a:r>
              <a:rPr lang="nl-NL" dirty="0" err="1"/>
              <a:t>this</a:t>
            </a:r>
            <a:r>
              <a:rPr lang="nl-NL" dirty="0"/>
              <a:t> </a:t>
            </a:r>
            <a:r>
              <a:rPr lang="nl-NL" dirty="0" err="1"/>
              <a:t>structure</a:t>
            </a:r>
            <a:r>
              <a:rPr lang="nl-NL" dirty="0"/>
              <a:t> </a:t>
            </a:r>
            <a:r>
              <a:rPr lang="nl-NL" dirty="0" err="1"/>
              <a:t>above</a:t>
            </a:r>
            <a:r>
              <a:rPr lang="nl-NL" dirty="0"/>
              <a:t> </a:t>
            </a:r>
            <a:r>
              <a:rPr lang="nl-NL" dirty="0" err="1"/>
              <a:t>depending</a:t>
            </a:r>
            <a:r>
              <a:rPr lang="nl-NL" dirty="0"/>
              <a:t> e.g. on </a:t>
            </a:r>
            <a:r>
              <a:rPr lang="nl-NL" dirty="0" err="1"/>
              <a:t>student’s</a:t>
            </a:r>
            <a:r>
              <a:rPr lang="nl-NL" dirty="0"/>
              <a:t> </a:t>
            </a:r>
            <a:r>
              <a:rPr lang="nl-NL" dirty="0" err="1"/>
              <a:t>needs</a:t>
            </a:r>
            <a:r>
              <a:rPr lang="nl-NL" dirty="0"/>
              <a:t>, </a:t>
            </a:r>
            <a:r>
              <a:rPr lang="nl-NL" dirty="0" err="1"/>
              <a:t>requests</a:t>
            </a:r>
            <a:r>
              <a:rPr lang="nl-NL" dirty="0"/>
              <a:t>, </a:t>
            </a:r>
            <a:r>
              <a:rPr lang="nl-NL" dirty="0" err="1"/>
              <a:t>progress</a:t>
            </a:r>
            <a:r>
              <a:rPr lang="nl-NL" dirty="0"/>
              <a:t>, </a:t>
            </a:r>
            <a:r>
              <a:rPr lang="nl-NL" dirty="0" err="1"/>
              <a:t>etc</a:t>
            </a:r>
            <a:endParaRPr lang="nl-NL" dirty="0"/>
          </a:p>
        </p:txBody>
      </p:sp>
    </p:spTree>
    <p:extLst>
      <p:ext uri="{BB962C8B-B14F-4D97-AF65-F5344CB8AC3E}">
        <p14:creationId xmlns:p14="http://schemas.microsoft.com/office/powerpoint/2010/main" val="21589459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F8279EE6-3B37-CC81-F133-5C3F2C4F8074}"/>
              </a:ext>
            </a:extLst>
          </p:cNvPr>
          <p:cNvPicPr>
            <a:picLocks noChangeAspect="1"/>
          </p:cNvPicPr>
          <p:nvPr/>
        </p:nvPicPr>
        <p:blipFill>
          <a:blip r:embed="rId2"/>
          <a:srcRect l="25178" t="36833" r="1348" b="8045"/>
          <a:stretch/>
        </p:blipFill>
        <p:spPr>
          <a:xfrm>
            <a:off x="58365" y="1303573"/>
            <a:ext cx="9027269" cy="3728869"/>
          </a:xfrm>
          <a:prstGeom prst="rect">
            <a:avLst/>
          </a:prstGeom>
        </p:spPr>
      </p:pic>
      <p:sp>
        <p:nvSpPr>
          <p:cNvPr id="2" name="Titel 1"/>
          <p:cNvSpPr>
            <a:spLocks noGrp="1"/>
          </p:cNvSpPr>
          <p:nvPr>
            <p:ph type="title"/>
          </p:nvPr>
        </p:nvSpPr>
        <p:spPr/>
        <p:txBody>
          <a:bodyPr/>
          <a:lstStyle/>
          <a:p>
            <a:r>
              <a:rPr lang="nl-NL" dirty="0"/>
              <a:t>Contact </a:t>
            </a:r>
            <a:r>
              <a:rPr lang="nl-NL" dirty="0" err="1"/>
              <a:t>moments</a:t>
            </a:r>
            <a:r>
              <a:rPr lang="nl-NL" dirty="0"/>
              <a:t> : </a:t>
            </a:r>
            <a:r>
              <a:rPr lang="nl-NL" dirty="0" err="1"/>
              <a:t>example</a:t>
            </a:r>
            <a:r>
              <a:rPr lang="nl-NL" dirty="0"/>
              <a:t> of T2-02</a:t>
            </a:r>
          </a:p>
        </p:txBody>
      </p:sp>
      <p:sp>
        <p:nvSpPr>
          <p:cNvPr id="4" name="Rechthoek 3"/>
          <p:cNvSpPr/>
          <p:nvPr/>
        </p:nvSpPr>
        <p:spPr>
          <a:xfrm>
            <a:off x="2067202" y="1355387"/>
            <a:ext cx="1681189" cy="1609130"/>
          </a:xfrm>
          <a:prstGeom prst="rect">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Rechthoek 7">
            <a:extLst>
              <a:ext uri="{FF2B5EF4-FFF2-40B4-BE49-F238E27FC236}">
                <a16:creationId xmlns:a16="http://schemas.microsoft.com/office/drawing/2014/main" id="{7CF4E065-1EA1-7EC8-7332-E176B19C7EAF}"/>
              </a:ext>
            </a:extLst>
          </p:cNvPr>
          <p:cNvSpPr/>
          <p:nvPr/>
        </p:nvSpPr>
        <p:spPr>
          <a:xfrm>
            <a:off x="2067202" y="3258766"/>
            <a:ext cx="1681189" cy="1609130"/>
          </a:xfrm>
          <a:prstGeom prst="rect">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551373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a:t>Introduction</a:t>
            </a:r>
            <a:r>
              <a:rPr lang="nl-NL" dirty="0"/>
              <a:t> </a:t>
            </a:r>
            <a:r>
              <a:rPr lang="nl-NL" dirty="0" err="1"/>
              <a:t>to</a:t>
            </a:r>
            <a:r>
              <a:rPr lang="nl-NL" dirty="0"/>
              <a:t> C</a:t>
            </a:r>
          </a:p>
        </p:txBody>
      </p:sp>
      <p:sp>
        <p:nvSpPr>
          <p:cNvPr id="3" name="Tijdelijke aanduiding voor inhoud 2"/>
          <p:cNvSpPr>
            <a:spLocks noGrp="1"/>
          </p:cNvSpPr>
          <p:nvPr>
            <p:ph idx="1"/>
          </p:nvPr>
        </p:nvSpPr>
        <p:spPr/>
        <p:txBody>
          <a:bodyPr>
            <a:normAutofit lnSpcReduction="10000"/>
          </a:bodyPr>
          <a:lstStyle/>
          <a:p>
            <a:r>
              <a:rPr lang="nl-NL" dirty="0" err="1"/>
              <a:t>History</a:t>
            </a:r>
            <a:r>
              <a:rPr lang="nl-NL" dirty="0"/>
              <a:t> of C</a:t>
            </a:r>
          </a:p>
          <a:p>
            <a:r>
              <a:rPr lang="nl-NL" dirty="0"/>
              <a:t>Applications of C</a:t>
            </a:r>
          </a:p>
          <a:p>
            <a:r>
              <a:rPr lang="nl-NL" dirty="0"/>
              <a:t>Set up </a:t>
            </a:r>
            <a:r>
              <a:rPr lang="nl-NL" dirty="0" err="1"/>
              <a:t>the</a:t>
            </a:r>
            <a:r>
              <a:rPr lang="nl-NL" dirty="0"/>
              <a:t> environment</a:t>
            </a:r>
          </a:p>
          <a:p>
            <a:r>
              <a:rPr lang="nl-NL" dirty="0" err="1"/>
              <a:t>Practice</a:t>
            </a:r>
            <a:r>
              <a:rPr lang="nl-NL" dirty="0"/>
              <a:t> </a:t>
            </a:r>
            <a:r>
              <a:rPr lang="nl-NL" dirty="0" err="1"/>
              <a:t>with</a:t>
            </a:r>
            <a:r>
              <a:rPr lang="nl-NL" dirty="0"/>
              <a:t> environment</a:t>
            </a:r>
          </a:p>
          <a:p>
            <a:r>
              <a:rPr lang="nl-NL" dirty="0" err="1"/>
              <a:t>Recap</a:t>
            </a:r>
            <a:r>
              <a:rPr lang="nl-NL" dirty="0"/>
              <a:t> Arrays</a:t>
            </a:r>
          </a:p>
        </p:txBody>
      </p:sp>
    </p:spTree>
    <p:extLst>
      <p:ext uri="{BB962C8B-B14F-4D97-AF65-F5344CB8AC3E}">
        <p14:creationId xmlns:p14="http://schemas.microsoft.com/office/powerpoint/2010/main" val="419001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a:t>History</a:t>
            </a:r>
            <a:r>
              <a:rPr lang="nl-NL" dirty="0"/>
              <a:t> of C</a:t>
            </a:r>
          </a:p>
        </p:txBody>
      </p:sp>
      <p:sp>
        <p:nvSpPr>
          <p:cNvPr id="3" name="Tijdelijke aanduiding voor inhoud 2"/>
          <p:cNvSpPr>
            <a:spLocks noGrp="1"/>
          </p:cNvSpPr>
          <p:nvPr>
            <p:ph idx="1"/>
          </p:nvPr>
        </p:nvSpPr>
        <p:spPr/>
        <p:txBody>
          <a:bodyPr>
            <a:normAutofit lnSpcReduction="10000"/>
          </a:bodyPr>
          <a:lstStyle/>
          <a:p>
            <a:r>
              <a:rPr lang="nl-NL" dirty="0"/>
              <a:t>1972 C (</a:t>
            </a:r>
            <a:r>
              <a:rPr lang="nl-NL" dirty="0" err="1"/>
              <a:t>Ritchie</a:t>
            </a:r>
            <a:r>
              <a:rPr lang="nl-NL" dirty="0"/>
              <a:t> &amp; </a:t>
            </a:r>
            <a:r>
              <a:rPr lang="nl-NL" dirty="0" err="1"/>
              <a:t>Kerninghan</a:t>
            </a:r>
            <a:r>
              <a:rPr lang="nl-NL" dirty="0"/>
              <a:t>)</a:t>
            </a:r>
          </a:p>
          <a:p>
            <a:endParaRPr lang="nl-NL" dirty="0"/>
          </a:p>
          <a:p>
            <a:r>
              <a:rPr lang="nl-NL" dirty="0"/>
              <a:t>1983 C++</a:t>
            </a:r>
          </a:p>
          <a:p>
            <a:endParaRPr lang="nl-NL" dirty="0"/>
          </a:p>
          <a:p>
            <a:r>
              <a:rPr lang="nl-NL" dirty="0"/>
              <a:t>1995 Java</a:t>
            </a:r>
          </a:p>
          <a:p>
            <a:endParaRPr lang="nl-NL" dirty="0"/>
          </a:p>
          <a:p>
            <a:r>
              <a:rPr lang="nl-NL" dirty="0"/>
              <a:t>2000 C#</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29664" y="1936156"/>
            <a:ext cx="2286768" cy="30168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8272" y="321884"/>
            <a:ext cx="2286768" cy="30168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01940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Applications of C</a:t>
            </a:r>
          </a:p>
        </p:txBody>
      </p:sp>
      <p:sp>
        <p:nvSpPr>
          <p:cNvPr id="3" name="Tijdelijke aanduiding voor inhoud 2"/>
          <p:cNvSpPr>
            <a:spLocks noGrp="1"/>
          </p:cNvSpPr>
          <p:nvPr>
            <p:ph idx="1"/>
          </p:nvPr>
        </p:nvSpPr>
        <p:spPr>
          <a:xfrm>
            <a:off x="457200" y="1200150"/>
            <a:ext cx="8229600" cy="3503417"/>
          </a:xfrm>
        </p:spPr>
        <p:txBody>
          <a:bodyPr>
            <a:normAutofit lnSpcReduction="10000"/>
          </a:bodyPr>
          <a:lstStyle/>
          <a:p>
            <a:r>
              <a:rPr lang="nl-NL" dirty="0"/>
              <a:t>Embedded systems (small memory, </a:t>
            </a:r>
            <a:r>
              <a:rPr lang="nl-NL" dirty="0" err="1"/>
              <a:t>fast</a:t>
            </a:r>
            <a:r>
              <a:rPr lang="nl-NL" dirty="0"/>
              <a:t> </a:t>
            </a:r>
            <a:r>
              <a:rPr lang="nl-NL" dirty="0" err="1"/>
              <a:t>to</a:t>
            </a:r>
            <a:r>
              <a:rPr lang="nl-NL" dirty="0"/>
              <a:t> </a:t>
            </a:r>
            <a:r>
              <a:rPr lang="nl-NL" dirty="0" err="1"/>
              <a:t>execute</a:t>
            </a:r>
            <a:r>
              <a:rPr lang="nl-NL" dirty="0"/>
              <a:t>)</a:t>
            </a:r>
          </a:p>
          <a:p>
            <a:endParaRPr lang="nl-NL" dirty="0"/>
          </a:p>
          <a:p>
            <a:endParaRPr lang="nl-NL" dirty="0"/>
          </a:p>
          <a:p>
            <a:endParaRPr lang="nl-NL" dirty="0"/>
          </a:p>
          <a:p>
            <a:endParaRPr lang="nl-NL" dirty="0"/>
          </a:p>
          <a:p>
            <a:r>
              <a:rPr lang="nl-NL" dirty="0"/>
              <a:t>Operating systems</a:t>
            </a:r>
          </a:p>
          <a:p>
            <a:r>
              <a:rPr lang="nl-NL" dirty="0"/>
              <a:t>Compilers</a:t>
            </a:r>
          </a:p>
          <a:p>
            <a:r>
              <a:rPr lang="nl-NL" dirty="0"/>
              <a:t>Console </a:t>
            </a:r>
            <a:r>
              <a:rPr lang="nl-NL" dirty="0" err="1"/>
              <a:t>applications</a:t>
            </a:r>
            <a:endParaRPr lang="nl-NL" dirty="0"/>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t="18285" b="17582"/>
          <a:stretch/>
        </p:blipFill>
        <p:spPr>
          <a:xfrm>
            <a:off x="3302717" y="1717907"/>
            <a:ext cx="2381250" cy="1341547"/>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7954" y="1717908"/>
            <a:ext cx="2258432" cy="1341547"/>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593" y="1717908"/>
            <a:ext cx="2736647" cy="1341546"/>
          </a:xfrm>
          <a:prstGeom prst="rect">
            <a:avLst/>
          </a:prstGeom>
        </p:spPr>
      </p:pic>
      <p:sp>
        <p:nvSpPr>
          <p:cNvPr id="10" name="Rounded Rectangle 9"/>
          <p:cNvSpPr/>
          <p:nvPr/>
        </p:nvSpPr>
        <p:spPr>
          <a:xfrm>
            <a:off x="5292304" y="3534697"/>
            <a:ext cx="2278536" cy="1391264"/>
          </a:xfrm>
          <a:prstGeom prst="roundRect">
            <a:avLst/>
          </a:prstGeom>
          <a:solidFill>
            <a:schemeClr val="tx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l-NL" dirty="0"/>
              <a:t>In PRC, we </a:t>
            </a:r>
            <a:r>
              <a:rPr lang="nl-NL" dirty="0" err="1"/>
              <a:t>will</a:t>
            </a:r>
            <a:r>
              <a:rPr lang="nl-NL" dirty="0"/>
              <a:t> (</a:t>
            </a:r>
            <a:r>
              <a:rPr lang="nl-NL" dirty="0" err="1"/>
              <a:t>further</a:t>
            </a:r>
            <a:r>
              <a:rPr lang="nl-NL" dirty="0"/>
              <a:t>) </a:t>
            </a:r>
            <a:r>
              <a:rPr lang="nl-NL" dirty="0" err="1"/>
              <a:t>learn</a:t>
            </a:r>
            <a:r>
              <a:rPr lang="nl-NL" dirty="0"/>
              <a:t> C in </a:t>
            </a:r>
            <a:r>
              <a:rPr lang="nl-NL" dirty="0" err="1"/>
              <a:t>the</a:t>
            </a:r>
            <a:r>
              <a:rPr lang="nl-NL" dirty="0"/>
              <a:t> context of console </a:t>
            </a:r>
            <a:r>
              <a:rPr lang="nl-NL" dirty="0" err="1"/>
              <a:t>applications</a:t>
            </a:r>
            <a:endParaRPr lang="en-GB" dirty="0"/>
          </a:p>
        </p:txBody>
      </p:sp>
    </p:spTree>
    <p:extLst>
      <p:ext uri="{BB962C8B-B14F-4D97-AF65-F5344CB8AC3E}">
        <p14:creationId xmlns:p14="http://schemas.microsoft.com/office/powerpoint/2010/main" val="27616780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Setting up </a:t>
            </a:r>
            <a:r>
              <a:rPr lang="nl-NL" dirty="0" err="1"/>
              <a:t>the</a:t>
            </a:r>
            <a:r>
              <a:rPr lang="nl-NL" dirty="0"/>
              <a:t> environment</a:t>
            </a:r>
          </a:p>
        </p:txBody>
      </p:sp>
      <p:sp>
        <p:nvSpPr>
          <p:cNvPr id="3" name="Tijdelijke aanduiding voor inhoud 2"/>
          <p:cNvSpPr>
            <a:spLocks noGrp="1"/>
          </p:cNvSpPr>
          <p:nvPr>
            <p:ph sz="half" idx="2"/>
          </p:nvPr>
        </p:nvSpPr>
        <p:spPr/>
        <p:txBody>
          <a:bodyPr>
            <a:normAutofit/>
          </a:bodyPr>
          <a:lstStyle/>
          <a:p>
            <a:r>
              <a:rPr lang="nl-NL" dirty="0" err="1"/>
              <a:t>Build</a:t>
            </a:r>
            <a:r>
              <a:rPr lang="nl-NL" dirty="0"/>
              <a:t> environment</a:t>
            </a:r>
            <a:br>
              <a:rPr lang="nl-NL" dirty="0"/>
            </a:br>
            <a:r>
              <a:rPr lang="nl-NL" sz="1600" dirty="0"/>
              <a:t>We (</a:t>
            </a:r>
            <a:r>
              <a:rPr lang="nl-NL" sz="1600" dirty="0" err="1"/>
              <a:t>strongly</a:t>
            </a:r>
            <a:r>
              <a:rPr lang="nl-NL" sz="1600" dirty="0"/>
              <a:t>) </a:t>
            </a:r>
            <a:r>
              <a:rPr lang="nl-NL" sz="1600" dirty="0" err="1"/>
              <a:t>recommend</a:t>
            </a:r>
            <a:r>
              <a:rPr lang="nl-NL" sz="1600" dirty="0"/>
              <a:t> Windows users </a:t>
            </a:r>
            <a:r>
              <a:rPr lang="nl-NL" sz="1600" dirty="0" err="1"/>
              <a:t>to</a:t>
            </a:r>
            <a:r>
              <a:rPr lang="nl-NL" sz="1600" dirty="0"/>
              <a:t> </a:t>
            </a:r>
            <a:r>
              <a:rPr lang="nl-NL" sz="1600" dirty="0" err="1"/>
              <a:t>utilise</a:t>
            </a:r>
            <a:r>
              <a:rPr lang="nl-NL" sz="1600" dirty="0"/>
              <a:t> WSL: Windows Subsystem </a:t>
            </a:r>
            <a:r>
              <a:rPr lang="nl-NL" sz="1600" dirty="0" err="1"/>
              <a:t>for</a:t>
            </a:r>
            <a:r>
              <a:rPr lang="nl-NL" sz="1600" dirty="0"/>
              <a:t> Linux</a:t>
            </a:r>
          </a:p>
          <a:p>
            <a:endParaRPr lang="nl-NL" dirty="0"/>
          </a:p>
          <a:p>
            <a:endParaRPr lang="nl-NL" dirty="0"/>
          </a:p>
          <a:p>
            <a:r>
              <a:rPr lang="nl-NL" dirty="0"/>
              <a:t>Code editor</a:t>
            </a:r>
            <a:br>
              <a:rPr lang="nl-NL" dirty="0"/>
            </a:br>
            <a:r>
              <a:rPr lang="nl-NL" sz="1600" dirty="0" err="1"/>
              <a:t>You</a:t>
            </a:r>
            <a:r>
              <a:rPr lang="nl-NL" sz="1600" dirty="0"/>
              <a:t> </a:t>
            </a:r>
            <a:r>
              <a:rPr lang="nl-NL" sz="1600" dirty="0" err="1"/>
              <a:t>may</a:t>
            </a:r>
            <a:r>
              <a:rPr lang="nl-NL" sz="1600" dirty="0"/>
              <a:t> </a:t>
            </a:r>
            <a:r>
              <a:rPr lang="nl-NL" sz="1600" dirty="0" err="1"/>
              <a:t>use</a:t>
            </a:r>
            <a:r>
              <a:rPr lang="nl-NL" sz="1600" dirty="0"/>
              <a:t> </a:t>
            </a:r>
            <a:r>
              <a:rPr lang="nl-NL" sz="1600" dirty="0" err="1"/>
              <a:t>your</a:t>
            </a:r>
            <a:r>
              <a:rPr lang="nl-NL" sz="1600" dirty="0"/>
              <a:t> </a:t>
            </a:r>
            <a:r>
              <a:rPr lang="nl-NL" sz="1600" dirty="0" err="1"/>
              <a:t>favorite</a:t>
            </a:r>
            <a:r>
              <a:rPr lang="nl-NL" sz="1600" dirty="0"/>
              <a:t> code editor. </a:t>
            </a:r>
            <a:r>
              <a:rPr lang="nl-NL" sz="1600" dirty="0" err="1"/>
              <a:t>You</a:t>
            </a:r>
            <a:r>
              <a:rPr lang="nl-NL" sz="1600" dirty="0"/>
              <a:t> </a:t>
            </a:r>
            <a:r>
              <a:rPr lang="nl-NL" sz="1600" dirty="0" err="1"/>
              <a:t>may</a:t>
            </a:r>
            <a:r>
              <a:rPr lang="nl-NL" sz="1600" dirty="0"/>
              <a:t> </a:t>
            </a:r>
            <a:r>
              <a:rPr lang="nl-NL" sz="1600" dirty="0" err="1"/>
              <a:t>think</a:t>
            </a:r>
            <a:r>
              <a:rPr lang="nl-NL" sz="1600" dirty="0"/>
              <a:t> e.g. of </a:t>
            </a:r>
            <a:r>
              <a:rPr lang="nl-NL" sz="1600" dirty="0" err="1"/>
              <a:t>Notepad</a:t>
            </a:r>
            <a:r>
              <a:rPr lang="nl-NL" sz="1600" dirty="0"/>
              <a:t>++, MS Visual Code, </a:t>
            </a:r>
            <a:r>
              <a:rPr lang="nl-NL" sz="1600" dirty="0" err="1"/>
              <a:t>etc</a:t>
            </a:r>
            <a:r>
              <a:rPr lang="nl-NL" sz="1600" dirty="0"/>
              <a:t> </a:t>
            </a:r>
          </a:p>
          <a:p>
            <a:endParaRPr lang="nl-NL" dirty="0"/>
          </a:p>
        </p:txBody>
      </p:sp>
      <p:sp>
        <p:nvSpPr>
          <p:cNvPr id="10" name="Tijdelijke aanduiding voor inhoud 9">
            <a:extLst>
              <a:ext uri="{FF2B5EF4-FFF2-40B4-BE49-F238E27FC236}">
                <a16:creationId xmlns:a16="http://schemas.microsoft.com/office/drawing/2014/main" id="{A8C3D5FD-D72E-65CB-5046-4FEE3EEBE375}"/>
              </a:ext>
            </a:extLst>
          </p:cNvPr>
          <p:cNvSpPr>
            <a:spLocks noGrp="1"/>
          </p:cNvSpPr>
          <p:nvPr>
            <p:ph sz="quarter" idx="4"/>
          </p:nvPr>
        </p:nvSpPr>
        <p:spPr/>
        <p:txBody>
          <a:bodyPr/>
          <a:lstStyle/>
          <a:p>
            <a:r>
              <a:rPr lang="nl-NL" dirty="0" err="1"/>
              <a:t>Recommendations</a:t>
            </a:r>
            <a:r>
              <a:rPr lang="nl-NL" dirty="0"/>
              <a:t> </a:t>
            </a:r>
            <a:r>
              <a:rPr lang="nl-NL" dirty="0" err="1"/>
              <a:t>and</a:t>
            </a:r>
            <a:r>
              <a:rPr lang="nl-NL" dirty="0"/>
              <a:t> </a:t>
            </a:r>
            <a:r>
              <a:rPr lang="nl-NL" dirty="0" err="1"/>
              <a:t>installation</a:t>
            </a:r>
            <a:r>
              <a:rPr lang="nl-NL" dirty="0"/>
              <a:t> </a:t>
            </a:r>
            <a:r>
              <a:rPr lang="nl-NL" dirty="0" err="1"/>
              <a:t>guidelines</a:t>
            </a:r>
            <a:endParaRPr lang="nl-NL" dirty="0"/>
          </a:p>
        </p:txBody>
      </p:sp>
      <p:grpSp>
        <p:nvGrpSpPr>
          <p:cNvPr id="9" name="Groep 8">
            <a:extLst>
              <a:ext uri="{FF2B5EF4-FFF2-40B4-BE49-F238E27FC236}">
                <a16:creationId xmlns:a16="http://schemas.microsoft.com/office/drawing/2014/main" id="{C1491A1F-5686-08FA-54B3-281B5B931126}"/>
              </a:ext>
            </a:extLst>
          </p:cNvPr>
          <p:cNvGrpSpPr/>
          <p:nvPr/>
        </p:nvGrpSpPr>
        <p:grpSpPr>
          <a:xfrm>
            <a:off x="4999805" y="2085897"/>
            <a:ext cx="3952363" cy="1623470"/>
            <a:chOff x="161695" y="3237425"/>
            <a:chExt cx="4736420" cy="1873748"/>
          </a:xfrm>
        </p:grpSpPr>
        <p:pic>
          <p:nvPicPr>
            <p:cNvPr id="6" name="Afbeelding 5" descr="Afbeelding met tekst, schermopname, Lettertype, lijn&#10;&#10;Automatisch gegenereerde beschrijving">
              <a:extLst>
                <a:ext uri="{FF2B5EF4-FFF2-40B4-BE49-F238E27FC236}">
                  <a16:creationId xmlns:a16="http://schemas.microsoft.com/office/drawing/2014/main" id="{44AD273C-D1C2-656A-44CF-FC4EC40320A8}"/>
                </a:ext>
              </a:extLst>
            </p:cNvPr>
            <p:cNvPicPr>
              <a:picLocks noChangeAspect="1"/>
            </p:cNvPicPr>
            <p:nvPr/>
          </p:nvPicPr>
          <p:blipFill>
            <a:blip r:embed="rId2"/>
            <a:stretch>
              <a:fillRect/>
            </a:stretch>
          </p:blipFill>
          <p:spPr>
            <a:xfrm>
              <a:off x="161695" y="3237425"/>
              <a:ext cx="4736420" cy="1873748"/>
            </a:xfrm>
            <a:prstGeom prst="rect">
              <a:avLst/>
            </a:prstGeom>
          </p:spPr>
        </p:pic>
        <p:sp>
          <p:nvSpPr>
            <p:cNvPr id="8" name="Rechthoek 7">
              <a:extLst>
                <a:ext uri="{FF2B5EF4-FFF2-40B4-BE49-F238E27FC236}">
                  <a16:creationId xmlns:a16="http://schemas.microsoft.com/office/drawing/2014/main" id="{C0EF667C-3774-F956-53D8-7D47D1BCF6FC}"/>
                </a:ext>
              </a:extLst>
            </p:cNvPr>
            <p:cNvSpPr/>
            <p:nvPr/>
          </p:nvSpPr>
          <p:spPr>
            <a:xfrm>
              <a:off x="622300" y="3943348"/>
              <a:ext cx="4064000" cy="419101"/>
            </a:xfrm>
            <a:prstGeom prst="rect">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grpSp>
      <p:pic>
        <p:nvPicPr>
          <p:cNvPr id="12" name="Afbeelding 11" descr="Afbeelding met clipart, tekenfilm, pinguïn, illustratie&#10;&#10;Automatisch gegenereerde beschrijving">
            <a:extLst>
              <a:ext uri="{FF2B5EF4-FFF2-40B4-BE49-F238E27FC236}">
                <a16:creationId xmlns:a16="http://schemas.microsoft.com/office/drawing/2014/main" id="{C4151DE0-043D-B867-780C-F7BE641262A1}"/>
              </a:ext>
            </a:extLst>
          </p:cNvPr>
          <p:cNvPicPr>
            <a:picLocks noChangeAspect="1"/>
          </p:cNvPicPr>
          <p:nvPr/>
        </p:nvPicPr>
        <p:blipFill>
          <a:blip r:embed="rId3"/>
          <a:stretch>
            <a:fillRect/>
          </a:stretch>
        </p:blipFill>
        <p:spPr>
          <a:xfrm>
            <a:off x="2946998" y="2190675"/>
            <a:ext cx="1355770" cy="762149"/>
          </a:xfrm>
          <a:prstGeom prst="rect">
            <a:avLst/>
          </a:prstGeom>
        </p:spPr>
      </p:pic>
      <p:pic>
        <p:nvPicPr>
          <p:cNvPr id="14" name="Afbeelding 13" descr="Afbeelding met tekenfilm, tekening, clipart, illustratie&#10;&#10;Automatisch gegenereerde beschrijving">
            <a:extLst>
              <a:ext uri="{FF2B5EF4-FFF2-40B4-BE49-F238E27FC236}">
                <a16:creationId xmlns:a16="http://schemas.microsoft.com/office/drawing/2014/main" id="{3D8C16FA-C4FD-0D5A-F7FC-C5E98A8D599A}"/>
              </a:ext>
            </a:extLst>
          </p:cNvPr>
          <p:cNvPicPr>
            <a:picLocks noChangeAspect="1"/>
          </p:cNvPicPr>
          <p:nvPr/>
        </p:nvPicPr>
        <p:blipFill>
          <a:blip r:embed="rId4"/>
          <a:stretch>
            <a:fillRect/>
          </a:stretch>
        </p:blipFill>
        <p:spPr>
          <a:xfrm>
            <a:off x="2946998" y="4098472"/>
            <a:ext cx="1355600" cy="742747"/>
          </a:xfrm>
          <a:prstGeom prst="rect">
            <a:avLst/>
          </a:prstGeom>
        </p:spPr>
      </p:pic>
    </p:spTree>
    <p:extLst>
      <p:ext uri="{BB962C8B-B14F-4D97-AF65-F5344CB8AC3E}">
        <p14:creationId xmlns:p14="http://schemas.microsoft.com/office/powerpoint/2010/main" val="38259719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a:t>What</a:t>
            </a:r>
            <a:r>
              <a:rPr lang="nl-NL" dirty="0"/>
              <a:t> </a:t>
            </a:r>
            <a:r>
              <a:rPr lang="nl-NL" dirty="0" err="1"/>
              <a:t>now</a:t>
            </a:r>
            <a:r>
              <a:rPr lang="nl-NL" dirty="0"/>
              <a:t>?</a:t>
            </a:r>
          </a:p>
        </p:txBody>
      </p:sp>
      <p:sp>
        <p:nvSpPr>
          <p:cNvPr id="11" name="Tijdelijke aanduiding voor inhoud 10">
            <a:extLst>
              <a:ext uri="{FF2B5EF4-FFF2-40B4-BE49-F238E27FC236}">
                <a16:creationId xmlns:a16="http://schemas.microsoft.com/office/drawing/2014/main" id="{933FA2C3-A809-9698-06A9-AA8CF09D5CF7}"/>
              </a:ext>
            </a:extLst>
          </p:cNvPr>
          <p:cNvSpPr>
            <a:spLocks noGrp="1"/>
          </p:cNvSpPr>
          <p:nvPr>
            <p:ph sz="half" idx="2"/>
          </p:nvPr>
        </p:nvSpPr>
        <p:spPr>
          <a:xfrm>
            <a:off x="457200" y="1285598"/>
            <a:ext cx="8312150" cy="2962275"/>
          </a:xfrm>
        </p:spPr>
        <p:txBody>
          <a:bodyPr>
            <a:normAutofit fontScale="92500" lnSpcReduction="10000"/>
          </a:bodyPr>
          <a:lstStyle/>
          <a:p>
            <a:r>
              <a:rPr lang="nl-NL" dirty="0"/>
              <a:t>Complete </a:t>
            </a:r>
            <a:r>
              <a:rPr lang="nl-NL" dirty="0" err="1"/>
              <a:t>installation</a:t>
            </a:r>
            <a:r>
              <a:rPr lang="nl-NL" dirty="0"/>
              <a:t> of </a:t>
            </a:r>
            <a:r>
              <a:rPr lang="nl-NL" dirty="0" err="1"/>
              <a:t>your</a:t>
            </a:r>
            <a:r>
              <a:rPr lang="nl-NL" dirty="0"/>
              <a:t> </a:t>
            </a:r>
            <a:r>
              <a:rPr lang="nl-NL" dirty="0" err="1"/>
              <a:t>linux-based</a:t>
            </a:r>
            <a:r>
              <a:rPr lang="nl-NL" dirty="0"/>
              <a:t> development environment</a:t>
            </a:r>
          </a:p>
          <a:p>
            <a:endParaRPr lang="nl-NL" dirty="0"/>
          </a:p>
          <a:p>
            <a:r>
              <a:rPr lang="nl-NL" dirty="0" err="1"/>
              <a:t>Done</a:t>
            </a:r>
            <a:r>
              <a:rPr lang="nl-NL" dirty="0"/>
              <a:t>? </a:t>
            </a:r>
            <a:r>
              <a:rPr lang="nl-NL" dirty="0" err="1"/>
              <a:t>Try</a:t>
            </a:r>
            <a:r>
              <a:rPr lang="nl-NL" dirty="0"/>
              <a:t> </a:t>
            </a:r>
            <a:r>
              <a:rPr lang="nl-NL" dirty="0" err="1"/>
              <a:t>to</a:t>
            </a:r>
            <a:r>
              <a:rPr lang="nl-NL" dirty="0"/>
              <a:t> </a:t>
            </a:r>
            <a:r>
              <a:rPr lang="nl-NL" dirty="0" err="1"/>
              <a:t>build</a:t>
            </a:r>
            <a:r>
              <a:rPr lang="nl-NL" dirty="0"/>
              <a:t> </a:t>
            </a:r>
            <a:r>
              <a:rPr lang="nl-NL" dirty="0" err="1"/>
              <a:t>and</a:t>
            </a:r>
            <a:r>
              <a:rPr lang="nl-NL" dirty="0"/>
              <a:t> </a:t>
            </a:r>
            <a:r>
              <a:rPr lang="nl-NL" dirty="0" err="1"/>
              <a:t>execute</a:t>
            </a:r>
            <a:r>
              <a:rPr lang="nl-NL" dirty="0"/>
              <a:t> e.g. </a:t>
            </a:r>
            <a:r>
              <a:rPr lang="nl-NL" dirty="0" err="1"/>
              <a:t>the</a:t>
            </a:r>
            <a:r>
              <a:rPr lang="nl-NL" dirty="0"/>
              <a:t> </a:t>
            </a:r>
            <a:r>
              <a:rPr lang="nl-NL" dirty="0" err="1"/>
              <a:t>startingProject</a:t>
            </a:r>
            <a:br>
              <a:rPr lang="nl-NL" dirty="0"/>
            </a:br>
            <a:r>
              <a:rPr lang="nl-NL" dirty="0"/>
              <a:t>The </a:t>
            </a:r>
            <a:r>
              <a:rPr lang="nl-NL" dirty="0" err="1"/>
              <a:t>startingProject</a:t>
            </a:r>
            <a:r>
              <a:rPr lang="nl-NL" dirty="0"/>
              <a:t> </a:t>
            </a:r>
            <a:r>
              <a:rPr lang="nl-NL" dirty="0" err="1"/>
              <a:t>can</a:t>
            </a:r>
            <a:r>
              <a:rPr lang="nl-NL" dirty="0"/>
              <a:t> </a:t>
            </a:r>
            <a:r>
              <a:rPr lang="nl-NL" dirty="0" err="1"/>
              <a:t>be</a:t>
            </a:r>
            <a:r>
              <a:rPr lang="nl-NL" dirty="0"/>
              <a:t> found in </a:t>
            </a:r>
            <a:r>
              <a:rPr lang="nl-NL" dirty="0" err="1"/>
              <a:t>the</a:t>
            </a:r>
            <a:r>
              <a:rPr lang="nl-NL" dirty="0"/>
              <a:t> git </a:t>
            </a:r>
            <a:r>
              <a:rPr lang="nl-NL" dirty="0" err="1"/>
              <a:t>repository</a:t>
            </a:r>
            <a:r>
              <a:rPr lang="nl-NL" dirty="0"/>
              <a:t>. </a:t>
            </a:r>
            <a:br>
              <a:rPr lang="nl-NL" dirty="0"/>
            </a:br>
            <a:r>
              <a:rPr lang="nl-NL" dirty="0" err="1"/>
              <a:t>You</a:t>
            </a:r>
            <a:r>
              <a:rPr lang="nl-NL" dirty="0"/>
              <a:t> are NOT </a:t>
            </a:r>
            <a:r>
              <a:rPr lang="nl-NL" dirty="0" err="1"/>
              <a:t>yet</a:t>
            </a:r>
            <a:r>
              <a:rPr lang="nl-NL" dirty="0"/>
              <a:t> </a:t>
            </a:r>
            <a:r>
              <a:rPr lang="nl-NL" dirty="0" err="1"/>
              <a:t>expected</a:t>
            </a:r>
            <a:r>
              <a:rPr lang="nl-NL" dirty="0"/>
              <a:t> </a:t>
            </a:r>
            <a:r>
              <a:rPr lang="nl-NL" dirty="0" err="1"/>
              <a:t>to</a:t>
            </a:r>
            <a:r>
              <a:rPr lang="nl-NL" dirty="0"/>
              <a:t> complete </a:t>
            </a:r>
            <a:r>
              <a:rPr lang="nl-NL" dirty="0" err="1"/>
              <a:t>the</a:t>
            </a:r>
            <a:r>
              <a:rPr lang="nl-NL" dirty="0"/>
              <a:t> </a:t>
            </a:r>
            <a:r>
              <a:rPr lang="nl-NL" dirty="0" err="1"/>
              <a:t>function</a:t>
            </a:r>
            <a:r>
              <a:rPr lang="nl-NL" dirty="0"/>
              <a:t> </a:t>
            </a:r>
            <a:r>
              <a:rPr lang="nl-NL" i="1" dirty="0"/>
              <a:t>swap</a:t>
            </a:r>
            <a:r>
              <a:rPr lang="nl-NL" dirty="0"/>
              <a:t>: </a:t>
            </a:r>
            <a:r>
              <a:rPr lang="nl-NL" dirty="0" err="1"/>
              <a:t>you</a:t>
            </a:r>
            <a:r>
              <a:rPr lang="nl-NL" dirty="0"/>
              <a:t> </a:t>
            </a:r>
            <a:r>
              <a:rPr lang="nl-NL" dirty="0" err="1"/>
              <a:t>should</a:t>
            </a:r>
            <a:r>
              <a:rPr lang="nl-NL" dirty="0"/>
              <a:t> </a:t>
            </a:r>
            <a:r>
              <a:rPr lang="nl-NL" dirty="0" err="1"/>
              <a:t>be</a:t>
            </a:r>
            <a:r>
              <a:rPr lang="nl-NL" dirty="0"/>
              <a:t> </a:t>
            </a:r>
            <a:r>
              <a:rPr lang="nl-NL" dirty="0" err="1"/>
              <a:t>able</a:t>
            </a:r>
            <a:r>
              <a:rPr lang="nl-NL" dirty="0"/>
              <a:t> </a:t>
            </a:r>
            <a:r>
              <a:rPr lang="nl-NL" dirty="0" err="1"/>
              <a:t>to</a:t>
            </a:r>
            <a:r>
              <a:rPr lang="nl-NL" dirty="0"/>
              <a:t> do </a:t>
            </a:r>
            <a:r>
              <a:rPr lang="nl-NL" dirty="0" err="1"/>
              <a:t>so</a:t>
            </a:r>
            <a:r>
              <a:rPr lang="nl-NL" dirty="0"/>
              <a:t> </a:t>
            </a:r>
            <a:r>
              <a:rPr lang="nl-NL" dirty="0" err="1"/>
              <a:t>after</a:t>
            </a:r>
            <a:r>
              <a:rPr lang="nl-NL" dirty="0"/>
              <a:t> </a:t>
            </a:r>
            <a:r>
              <a:rPr lang="nl-NL" dirty="0" err="1"/>
              <a:t>the</a:t>
            </a:r>
            <a:r>
              <a:rPr lang="nl-NL" dirty="0"/>
              <a:t> </a:t>
            </a:r>
            <a:r>
              <a:rPr lang="nl-NL" dirty="0" err="1"/>
              <a:t>lesson</a:t>
            </a:r>
            <a:r>
              <a:rPr lang="nl-NL" dirty="0"/>
              <a:t> </a:t>
            </a:r>
            <a:r>
              <a:rPr lang="nl-NL" dirty="0" err="1"/>
              <a:t>about</a:t>
            </a:r>
            <a:r>
              <a:rPr lang="nl-NL" dirty="0"/>
              <a:t> pointers</a:t>
            </a:r>
          </a:p>
          <a:p>
            <a:endParaRPr lang="nl-NL" dirty="0"/>
          </a:p>
          <a:p>
            <a:r>
              <a:rPr lang="nl-NL" dirty="0" err="1"/>
              <a:t>Done</a:t>
            </a:r>
            <a:r>
              <a:rPr lang="nl-NL" dirty="0"/>
              <a:t>? See </a:t>
            </a:r>
            <a:r>
              <a:rPr lang="nl-NL" dirty="0" err="1"/>
              <a:t>exercises</a:t>
            </a:r>
            <a:r>
              <a:rPr lang="nl-NL" dirty="0"/>
              <a:t> next slide </a:t>
            </a:r>
            <a:r>
              <a:rPr lang="nl-NL" dirty="0" err="1"/>
              <a:t>to</a:t>
            </a:r>
            <a:r>
              <a:rPr lang="nl-NL" dirty="0"/>
              <a:t> </a:t>
            </a:r>
            <a:r>
              <a:rPr lang="nl-NL" dirty="0" err="1"/>
              <a:t>practice</a:t>
            </a:r>
            <a:r>
              <a:rPr lang="nl-NL" dirty="0"/>
              <a:t> </a:t>
            </a:r>
            <a:r>
              <a:rPr lang="nl-NL" dirty="0" err="1"/>
              <a:t>with</a:t>
            </a:r>
            <a:r>
              <a:rPr lang="nl-NL" dirty="0"/>
              <a:t> </a:t>
            </a:r>
            <a:r>
              <a:rPr lang="nl-NL" dirty="0" err="1"/>
              <a:t>your</a:t>
            </a:r>
            <a:r>
              <a:rPr lang="nl-NL" dirty="0"/>
              <a:t> new development environment</a:t>
            </a:r>
            <a:br>
              <a:rPr lang="nl-NL" dirty="0"/>
            </a:br>
            <a:endParaRPr lang="nl-NL" dirty="0"/>
          </a:p>
        </p:txBody>
      </p:sp>
    </p:spTree>
    <p:extLst>
      <p:ext uri="{BB962C8B-B14F-4D97-AF65-F5344CB8AC3E}">
        <p14:creationId xmlns:p14="http://schemas.microsoft.com/office/powerpoint/2010/main" val="6902314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Exercises</a:t>
            </a:r>
          </a:p>
        </p:txBody>
      </p:sp>
      <p:sp>
        <p:nvSpPr>
          <p:cNvPr id="3" name="Content Placeholder 2"/>
          <p:cNvSpPr>
            <a:spLocks noGrp="1"/>
          </p:cNvSpPr>
          <p:nvPr>
            <p:ph sz="half" idx="1"/>
          </p:nvPr>
        </p:nvSpPr>
        <p:spPr>
          <a:xfrm>
            <a:off x="457200" y="1200151"/>
            <a:ext cx="8305800" cy="3430843"/>
          </a:xfrm>
        </p:spPr>
        <p:txBody>
          <a:bodyPr>
            <a:normAutofit fontScale="70000" lnSpcReduction="20000"/>
          </a:bodyPr>
          <a:lstStyle/>
          <a:p>
            <a:r>
              <a:rPr lang="en-US" dirty="0"/>
              <a:t>Notes: </a:t>
            </a:r>
          </a:p>
          <a:p>
            <a:pPr lvl="1"/>
            <a:r>
              <a:rPr lang="en-US" dirty="0"/>
              <a:t>You are not expected to create functions for the exercises below. So all code can be placed in function </a:t>
            </a:r>
            <a:r>
              <a:rPr lang="en-US" i="1" dirty="0"/>
              <a:t>main</a:t>
            </a:r>
          </a:p>
          <a:p>
            <a:pPr lvl="1"/>
            <a:r>
              <a:rPr lang="en-US" dirty="0"/>
              <a:t>You may (re-)use the </a:t>
            </a:r>
            <a:r>
              <a:rPr lang="en-US" dirty="0" err="1"/>
              <a:t>startingProject</a:t>
            </a:r>
            <a:r>
              <a:rPr lang="en-US" dirty="0"/>
              <a:t> of the </a:t>
            </a:r>
            <a:r>
              <a:rPr lang="en-US" dirty="0" err="1"/>
              <a:t>gitRepository</a:t>
            </a:r>
            <a:endParaRPr lang="en-US" dirty="0"/>
          </a:p>
          <a:p>
            <a:pPr lvl="1"/>
            <a:r>
              <a:rPr lang="en-US" dirty="0"/>
              <a:t>To write values to the terminal you will need to use the library function </a:t>
            </a:r>
            <a:r>
              <a:rPr lang="en-US" i="1" dirty="0" err="1"/>
              <a:t>printf</a:t>
            </a:r>
            <a:r>
              <a:rPr lang="en-US" dirty="0"/>
              <a:t>. See tips next slide</a:t>
            </a:r>
          </a:p>
          <a:p>
            <a:pPr lvl="1"/>
            <a:r>
              <a:rPr lang="en-US" dirty="0"/>
              <a:t>Knowledge of arrays is expected from semester1. You may recap the use of arrays using next slides</a:t>
            </a:r>
          </a:p>
          <a:p>
            <a:endParaRPr lang="en-US" dirty="0"/>
          </a:p>
          <a:p>
            <a:r>
              <a:rPr lang="en-US" dirty="0"/>
              <a:t>Exercise 1: </a:t>
            </a:r>
            <a:br>
              <a:rPr lang="en-US" dirty="0"/>
            </a:br>
            <a:r>
              <a:rPr lang="en-US" dirty="0"/>
              <a:t>Declare an integer array of e.g. size 10. Initialize each element of the array with a value. Calculate the average value of the array. Write the average value to the terminal.</a:t>
            </a:r>
          </a:p>
          <a:p>
            <a:endParaRPr lang="en-US" dirty="0"/>
          </a:p>
          <a:p>
            <a:r>
              <a:rPr lang="en-US" dirty="0"/>
              <a:t>Exercise 2:</a:t>
            </a:r>
            <a:br>
              <a:rPr lang="en-US" dirty="0"/>
            </a:br>
            <a:r>
              <a:rPr lang="en-US" dirty="0"/>
              <a:t>Find the maximum value of the above array. Write the maximum value to the terminal.</a:t>
            </a:r>
          </a:p>
          <a:p>
            <a:endParaRPr lang="en-US" dirty="0"/>
          </a:p>
          <a:p>
            <a:r>
              <a:rPr lang="en-US" dirty="0"/>
              <a:t>Exercise 3:</a:t>
            </a:r>
            <a:br>
              <a:rPr lang="en-US" dirty="0"/>
            </a:br>
            <a:r>
              <a:rPr lang="en-US" dirty="0"/>
              <a:t>Adapt your code of exercise 2 to find the minimum value instead of the maximum value. What needs to be changed in your code (when compared to exercise 3)?</a:t>
            </a:r>
          </a:p>
          <a:p>
            <a:endParaRPr lang="en-US" dirty="0"/>
          </a:p>
        </p:txBody>
      </p:sp>
    </p:spTree>
    <p:extLst>
      <p:ext uri="{BB962C8B-B14F-4D97-AF65-F5344CB8AC3E}">
        <p14:creationId xmlns:p14="http://schemas.microsoft.com/office/powerpoint/2010/main" val="1570997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Support </a:t>
            </a:r>
            <a:r>
              <a:rPr lang="nl-NL" dirty="0" err="1"/>
              <a:t>for</a:t>
            </a:r>
            <a:r>
              <a:rPr lang="nl-NL" dirty="0"/>
              <a:t> </a:t>
            </a:r>
            <a:r>
              <a:rPr lang="nl-NL" dirty="0" err="1"/>
              <a:t>exercises</a:t>
            </a:r>
            <a:endParaRPr lang="nl-NL" dirty="0"/>
          </a:p>
        </p:txBody>
      </p:sp>
      <p:sp>
        <p:nvSpPr>
          <p:cNvPr id="3" name="Tijdelijke aanduiding voor inhoud 2"/>
          <p:cNvSpPr>
            <a:spLocks noGrp="1"/>
          </p:cNvSpPr>
          <p:nvPr>
            <p:ph idx="1"/>
          </p:nvPr>
        </p:nvSpPr>
        <p:spPr/>
        <p:txBody>
          <a:bodyPr/>
          <a:lstStyle/>
          <a:p>
            <a:r>
              <a:rPr lang="en-US" dirty="0"/>
              <a:t>Input and output: </a:t>
            </a:r>
            <a:r>
              <a:rPr lang="en-US" dirty="0" err="1"/>
              <a:t>scanf</a:t>
            </a:r>
            <a:r>
              <a:rPr lang="en-US" dirty="0"/>
              <a:t> and </a:t>
            </a:r>
            <a:r>
              <a:rPr lang="en-US" dirty="0" err="1"/>
              <a:t>printf</a:t>
            </a:r>
            <a:endParaRPr lang="en-US" dirty="0"/>
          </a:p>
          <a:p>
            <a:endParaRPr lang="nl-NL" dirty="0"/>
          </a:p>
          <a:p>
            <a:r>
              <a:rPr lang="nl-NL" dirty="0" err="1"/>
              <a:t>Recap</a:t>
            </a:r>
            <a:r>
              <a:rPr lang="nl-NL" dirty="0"/>
              <a:t> Arrays</a:t>
            </a:r>
          </a:p>
        </p:txBody>
      </p:sp>
    </p:spTree>
    <p:extLst>
      <p:ext uri="{BB962C8B-B14F-4D97-AF65-F5344CB8AC3E}">
        <p14:creationId xmlns:p14="http://schemas.microsoft.com/office/powerpoint/2010/main" val="37173932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Input and output: </a:t>
            </a:r>
            <a:r>
              <a:rPr lang="en-US" dirty="0" err="1"/>
              <a:t>scanf</a:t>
            </a:r>
            <a:r>
              <a:rPr lang="en-US" dirty="0"/>
              <a:t> and </a:t>
            </a:r>
            <a:r>
              <a:rPr lang="en-US" dirty="0" err="1"/>
              <a:t>printf</a:t>
            </a:r>
            <a:endParaRPr lang="en-US" dirty="0"/>
          </a:p>
        </p:txBody>
      </p:sp>
      <p:graphicFrame>
        <p:nvGraphicFramePr>
          <p:cNvPr id="5" name="Content Placeholder 4"/>
          <p:cNvGraphicFramePr>
            <a:graphicFrameLocks noGrp="1"/>
          </p:cNvGraphicFramePr>
          <p:nvPr>
            <p:ph sz="half" idx="2"/>
          </p:nvPr>
        </p:nvGraphicFramePr>
        <p:xfrm>
          <a:off x="5872316" y="1200149"/>
          <a:ext cx="3167332" cy="3893064"/>
        </p:xfrm>
        <a:graphic>
          <a:graphicData uri="http://schemas.openxmlformats.org/drawingml/2006/table">
            <a:tbl>
              <a:tblPr firstRow="1" bandRow="1">
                <a:tableStyleId>{5C22544A-7EE6-4342-B048-85BDC9FD1C3A}</a:tableStyleId>
              </a:tblPr>
              <a:tblGrid>
                <a:gridCol w="1583666">
                  <a:extLst>
                    <a:ext uri="{9D8B030D-6E8A-4147-A177-3AD203B41FA5}">
                      <a16:colId xmlns:a16="http://schemas.microsoft.com/office/drawing/2014/main" val="1483590115"/>
                    </a:ext>
                  </a:extLst>
                </a:gridCol>
                <a:gridCol w="1583666">
                  <a:extLst>
                    <a:ext uri="{9D8B030D-6E8A-4147-A177-3AD203B41FA5}">
                      <a16:colId xmlns:a16="http://schemas.microsoft.com/office/drawing/2014/main" val="3856967103"/>
                    </a:ext>
                  </a:extLst>
                </a:gridCol>
              </a:tblGrid>
              <a:tr h="278076">
                <a:tc>
                  <a:txBody>
                    <a:bodyPr/>
                    <a:lstStyle/>
                    <a:p>
                      <a:r>
                        <a:rPr lang="en-US" sz="1100" dirty="0"/>
                        <a:t>Data Type</a:t>
                      </a:r>
                    </a:p>
                  </a:txBody>
                  <a:tcPr/>
                </a:tc>
                <a:tc>
                  <a:txBody>
                    <a:bodyPr/>
                    <a:lstStyle/>
                    <a:p>
                      <a:r>
                        <a:rPr lang="en-US" sz="1100" dirty="0"/>
                        <a:t>Format specifier</a:t>
                      </a:r>
                    </a:p>
                  </a:txBody>
                  <a:tcPr/>
                </a:tc>
                <a:extLst>
                  <a:ext uri="{0D108BD9-81ED-4DB2-BD59-A6C34878D82A}">
                    <a16:rowId xmlns:a16="http://schemas.microsoft.com/office/drawing/2014/main" val="1420195655"/>
                  </a:ext>
                </a:extLst>
              </a:tr>
              <a:tr h="278076">
                <a:tc>
                  <a:txBody>
                    <a:bodyPr/>
                    <a:lstStyle/>
                    <a:p>
                      <a:r>
                        <a:rPr lang="en-US" sz="1100" dirty="0" err="1"/>
                        <a:t>int</a:t>
                      </a:r>
                      <a:endParaRPr lang="en-US" sz="1100" dirty="0"/>
                    </a:p>
                  </a:txBody>
                  <a:tcPr/>
                </a:tc>
                <a:tc>
                  <a:txBody>
                    <a:bodyPr/>
                    <a:lstStyle/>
                    <a:p>
                      <a:r>
                        <a:rPr lang="en-US" sz="1100" dirty="0"/>
                        <a:t>%d</a:t>
                      </a:r>
                    </a:p>
                  </a:txBody>
                  <a:tcPr/>
                </a:tc>
                <a:extLst>
                  <a:ext uri="{0D108BD9-81ED-4DB2-BD59-A6C34878D82A}">
                    <a16:rowId xmlns:a16="http://schemas.microsoft.com/office/drawing/2014/main" val="2139724151"/>
                  </a:ext>
                </a:extLst>
              </a:tr>
              <a:tr h="278076">
                <a:tc>
                  <a:txBody>
                    <a:bodyPr/>
                    <a:lstStyle/>
                    <a:p>
                      <a:r>
                        <a:rPr lang="en-US" sz="1100" dirty="0"/>
                        <a:t>char</a:t>
                      </a:r>
                    </a:p>
                  </a:txBody>
                  <a:tcPr/>
                </a:tc>
                <a:tc>
                  <a:txBody>
                    <a:bodyPr/>
                    <a:lstStyle/>
                    <a:p>
                      <a:r>
                        <a:rPr lang="en-US" sz="1100" dirty="0"/>
                        <a:t>%c</a:t>
                      </a:r>
                    </a:p>
                  </a:txBody>
                  <a:tcPr/>
                </a:tc>
                <a:extLst>
                  <a:ext uri="{0D108BD9-81ED-4DB2-BD59-A6C34878D82A}">
                    <a16:rowId xmlns:a16="http://schemas.microsoft.com/office/drawing/2014/main" val="3688537275"/>
                  </a:ext>
                </a:extLst>
              </a:tr>
              <a:tr h="278076">
                <a:tc>
                  <a:txBody>
                    <a:bodyPr/>
                    <a:lstStyle/>
                    <a:p>
                      <a:r>
                        <a:rPr lang="en-US" sz="1100" dirty="0"/>
                        <a:t>float</a:t>
                      </a:r>
                    </a:p>
                  </a:txBody>
                  <a:tcPr/>
                </a:tc>
                <a:tc>
                  <a:txBody>
                    <a:bodyPr/>
                    <a:lstStyle/>
                    <a:p>
                      <a:r>
                        <a:rPr lang="en-US" sz="1100" dirty="0"/>
                        <a:t>%f</a:t>
                      </a:r>
                    </a:p>
                  </a:txBody>
                  <a:tcPr/>
                </a:tc>
                <a:extLst>
                  <a:ext uri="{0D108BD9-81ED-4DB2-BD59-A6C34878D82A}">
                    <a16:rowId xmlns:a16="http://schemas.microsoft.com/office/drawing/2014/main" val="2956586217"/>
                  </a:ext>
                </a:extLst>
              </a:tr>
              <a:tr h="278076">
                <a:tc>
                  <a:txBody>
                    <a:bodyPr/>
                    <a:lstStyle/>
                    <a:p>
                      <a:r>
                        <a:rPr lang="en-US" sz="1100" dirty="0"/>
                        <a:t>double</a:t>
                      </a:r>
                    </a:p>
                  </a:txBody>
                  <a:tcPr/>
                </a:tc>
                <a:tc>
                  <a:txBody>
                    <a:bodyPr/>
                    <a:lstStyle/>
                    <a:p>
                      <a:r>
                        <a:rPr lang="en-US" sz="1100" dirty="0"/>
                        <a:t>%lf</a:t>
                      </a:r>
                    </a:p>
                  </a:txBody>
                  <a:tcPr/>
                </a:tc>
                <a:extLst>
                  <a:ext uri="{0D108BD9-81ED-4DB2-BD59-A6C34878D82A}">
                    <a16:rowId xmlns:a16="http://schemas.microsoft.com/office/drawing/2014/main" val="449173627"/>
                  </a:ext>
                </a:extLst>
              </a:tr>
              <a:tr h="278076">
                <a:tc>
                  <a:txBody>
                    <a:bodyPr/>
                    <a:lstStyle/>
                    <a:p>
                      <a:r>
                        <a:rPr lang="en-US" sz="1100" dirty="0"/>
                        <a:t>short </a:t>
                      </a:r>
                      <a:r>
                        <a:rPr lang="en-US" sz="1100" dirty="0" err="1"/>
                        <a:t>int</a:t>
                      </a:r>
                      <a:endParaRPr lang="en-US" sz="1100" dirty="0"/>
                    </a:p>
                  </a:txBody>
                  <a:tcPr/>
                </a:tc>
                <a:tc>
                  <a:txBody>
                    <a:bodyPr/>
                    <a:lstStyle/>
                    <a:p>
                      <a:r>
                        <a:rPr lang="en-US" sz="1100" dirty="0"/>
                        <a:t>%</a:t>
                      </a:r>
                      <a:r>
                        <a:rPr lang="en-US" sz="1100" dirty="0" err="1"/>
                        <a:t>hd</a:t>
                      </a:r>
                      <a:endParaRPr lang="en-US" sz="1100" dirty="0"/>
                    </a:p>
                  </a:txBody>
                  <a:tcPr/>
                </a:tc>
                <a:extLst>
                  <a:ext uri="{0D108BD9-81ED-4DB2-BD59-A6C34878D82A}">
                    <a16:rowId xmlns:a16="http://schemas.microsoft.com/office/drawing/2014/main" val="1570867245"/>
                  </a:ext>
                </a:extLst>
              </a:tr>
              <a:tr h="278076">
                <a:tc>
                  <a:txBody>
                    <a:bodyPr/>
                    <a:lstStyle/>
                    <a:p>
                      <a:r>
                        <a:rPr lang="en-US" sz="1100" dirty="0"/>
                        <a:t>unsigned</a:t>
                      </a:r>
                      <a:r>
                        <a:rPr lang="en-US" sz="1100" baseline="0" dirty="0"/>
                        <a:t> </a:t>
                      </a:r>
                      <a:r>
                        <a:rPr lang="en-US" sz="1100" baseline="0" dirty="0" err="1"/>
                        <a:t>int</a:t>
                      </a:r>
                      <a:endParaRPr lang="en-US" sz="1100" dirty="0"/>
                    </a:p>
                  </a:txBody>
                  <a:tcPr/>
                </a:tc>
                <a:tc>
                  <a:txBody>
                    <a:bodyPr/>
                    <a:lstStyle/>
                    <a:p>
                      <a:r>
                        <a:rPr lang="en-US" sz="1100" dirty="0"/>
                        <a:t>%u</a:t>
                      </a:r>
                    </a:p>
                  </a:txBody>
                  <a:tcPr/>
                </a:tc>
                <a:extLst>
                  <a:ext uri="{0D108BD9-81ED-4DB2-BD59-A6C34878D82A}">
                    <a16:rowId xmlns:a16="http://schemas.microsoft.com/office/drawing/2014/main" val="4091490759"/>
                  </a:ext>
                </a:extLst>
              </a:tr>
              <a:tr h="278076">
                <a:tc>
                  <a:txBody>
                    <a:bodyPr/>
                    <a:lstStyle/>
                    <a:p>
                      <a:r>
                        <a:rPr lang="en-US" sz="1100" dirty="0"/>
                        <a:t>long </a:t>
                      </a:r>
                      <a:r>
                        <a:rPr lang="en-US" sz="1100" dirty="0" err="1"/>
                        <a:t>int</a:t>
                      </a:r>
                      <a:endParaRPr lang="en-US" sz="1100" dirty="0"/>
                    </a:p>
                  </a:txBody>
                  <a:tcPr/>
                </a:tc>
                <a:tc>
                  <a:txBody>
                    <a:bodyPr/>
                    <a:lstStyle/>
                    <a:p>
                      <a:r>
                        <a:rPr lang="en-US" sz="1100" dirty="0"/>
                        <a:t>%</a:t>
                      </a:r>
                      <a:r>
                        <a:rPr lang="en-US" sz="1100" dirty="0" err="1"/>
                        <a:t>ld</a:t>
                      </a:r>
                      <a:endParaRPr lang="en-US" sz="1100" dirty="0"/>
                    </a:p>
                  </a:txBody>
                  <a:tcPr/>
                </a:tc>
                <a:extLst>
                  <a:ext uri="{0D108BD9-81ED-4DB2-BD59-A6C34878D82A}">
                    <a16:rowId xmlns:a16="http://schemas.microsoft.com/office/drawing/2014/main" val="3895267223"/>
                  </a:ext>
                </a:extLst>
              </a:tr>
              <a:tr h="278076">
                <a:tc>
                  <a:txBody>
                    <a:bodyPr/>
                    <a:lstStyle/>
                    <a:p>
                      <a:r>
                        <a:rPr lang="en-US" sz="1100" dirty="0"/>
                        <a:t>long long </a:t>
                      </a:r>
                      <a:r>
                        <a:rPr lang="en-US" sz="1100" dirty="0" err="1"/>
                        <a:t>int</a:t>
                      </a:r>
                      <a:endParaRPr lang="en-US" sz="1100" dirty="0"/>
                    </a:p>
                  </a:txBody>
                  <a:tcPr/>
                </a:tc>
                <a:tc>
                  <a:txBody>
                    <a:bodyPr/>
                    <a:lstStyle/>
                    <a:p>
                      <a:r>
                        <a:rPr lang="en-US" sz="1100" dirty="0"/>
                        <a:t>%</a:t>
                      </a:r>
                      <a:r>
                        <a:rPr lang="en-US" sz="1100" dirty="0" err="1"/>
                        <a:t>lld</a:t>
                      </a:r>
                      <a:endParaRPr lang="en-US" sz="1100" dirty="0"/>
                    </a:p>
                  </a:txBody>
                  <a:tcPr/>
                </a:tc>
                <a:extLst>
                  <a:ext uri="{0D108BD9-81ED-4DB2-BD59-A6C34878D82A}">
                    <a16:rowId xmlns:a16="http://schemas.microsoft.com/office/drawing/2014/main" val="2862696697"/>
                  </a:ext>
                </a:extLst>
              </a:tr>
              <a:tr h="278076">
                <a:tc>
                  <a:txBody>
                    <a:bodyPr/>
                    <a:lstStyle/>
                    <a:p>
                      <a:r>
                        <a:rPr lang="en-US" sz="1100" dirty="0"/>
                        <a:t>unsigned long </a:t>
                      </a:r>
                      <a:r>
                        <a:rPr lang="en-US" sz="1100" dirty="0" err="1"/>
                        <a:t>int</a:t>
                      </a:r>
                      <a:endParaRPr lang="en-US" sz="1100" dirty="0"/>
                    </a:p>
                  </a:txBody>
                  <a:tcPr/>
                </a:tc>
                <a:tc>
                  <a:txBody>
                    <a:bodyPr/>
                    <a:lstStyle/>
                    <a:p>
                      <a:r>
                        <a:rPr lang="en-US" sz="1100" dirty="0"/>
                        <a:t>%</a:t>
                      </a:r>
                      <a:r>
                        <a:rPr lang="en-US" sz="1100" dirty="0" err="1"/>
                        <a:t>lu</a:t>
                      </a:r>
                      <a:endParaRPr lang="en-US" sz="1100" dirty="0"/>
                    </a:p>
                  </a:txBody>
                  <a:tcPr/>
                </a:tc>
                <a:extLst>
                  <a:ext uri="{0D108BD9-81ED-4DB2-BD59-A6C34878D82A}">
                    <a16:rowId xmlns:a16="http://schemas.microsoft.com/office/drawing/2014/main" val="1951372997"/>
                  </a:ext>
                </a:extLst>
              </a:tr>
              <a:tr h="278076">
                <a:tc>
                  <a:txBody>
                    <a:bodyPr/>
                    <a:lstStyle/>
                    <a:p>
                      <a:r>
                        <a:rPr lang="en-US" sz="1100" dirty="0"/>
                        <a:t>unsigned long </a:t>
                      </a:r>
                      <a:r>
                        <a:rPr lang="en-US" sz="1100" dirty="0" err="1"/>
                        <a:t>long</a:t>
                      </a:r>
                      <a:r>
                        <a:rPr lang="en-US" sz="1100" dirty="0"/>
                        <a:t> </a:t>
                      </a:r>
                      <a:r>
                        <a:rPr lang="en-US" sz="1100" dirty="0" err="1"/>
                        <a:t>int</a:t>
                      </a:r>
                      <a:endParaRPr lang="en-US" sz="1100" dirty="0"/>
                    </a:p>
                  </a:txBody>
                  <a:tcPr/>
                </a:tc>
                <a:tc>
                  <a:txBody>
                    <a:bodyPr/>
                    <a:lstStyle/>
                    <a:p>
                      <a:r>
                        <a:rPr lang="en-US" sz="1100" dirty="0"/>
                        <a:t>%</a:t>
                      </a:r>
                      <a:r>
                        <a:rPr lang="en-US" sz="1100" dirty="0" err="1"/>
                        <a:t>llu</a:t>
                      </a:r>
                      <a:endParaRPr lang="en-US" sz="1100" dirty="0"/>
                    </a:p>
                  </a:txBody>
                  <a:tcPr/>
                </a:tc>
                <a:extLst>
                  <a:ext uri="{0D108BD9-81ED-4DB2-BD59-A6C34878D82A}">
                    <a16:rowId xmlns:a16="http://schemas.microsoft.com/office/drawing/2014/main" val="1853971591"/>
                  </a:ext>
                </a:extLst>
              </a:tr>
              <a:tr h="278076">
                <a:tc>
                  <a:txBody>
                    <a:bodyPr/>
                    <a:lstStyle/>
                    <a:p>
                      <a:r>
                        <a:rPr lang="en-US" sz="1100" dirty="0"/>
                        <a:t>signed char</a:t>
                      </a:r>
                    </a:p>
                  </a:txBody>
                  <a:tcPr/>
                </a:tc>
                <a:tc>
                  <a:txBody>
                    <a:bodyPr/>
                    <a:lstStyle/>
                    <a:p>
                      <a:r>
                        <a:rPr lang="en-US" sz="1100" dirty="0"/>
                        <a:t>%c</a:t>
                      </a:r>
                    </a:p>
                  </a:txBody>
                  <a:tcPr/>
                </a:tc>
                <a:extLst>
                  <a:ext uri="{0D108BD9-81ED-4DB2-BD59-A6C34878D82A}">
                    <a16:rowId xmlns:a16="http://schemas.microsoft.com/office/drawing/2014/main" val="3999111868"/>
                  </a:ext>
                </a:extLst>
              </a:tr>
              <a:tr h="278076">
                <a:tc>
                  <a:txBody>
                    <a:bodyPr/>
                    <a:lstStyle/>
                    <a:p>
                      <a:r>
                        <a:rPr lang="en-US" sz="1100" dirty="0"/>
                        <a:t>unsigned char</a:t>
                      </a:r>
                    </a:p>
                  </a:txBody>
                  <a:tcPr/>
                </a:tc>
                <a:tc>
                  <a:txBody>
                    <a:bodyPr/>
                    <a:lstStyle/>
                    <a:p>
                      <a:r>
                        <a:rPr lang="en-US" sz="1100" dirty="0"/>
                        <a:t>%c</a:t>
                      </a:r>
                    </a:p>
                  </a:txBody>
                  <a:tcPr/>
                </a:tc>
                <a:extLst>
                  <a:ext uri="{0D108BD9-81ED-4DB2-BD59-A6C34878D82A}">
                    <a16:rowId xmlns:a16="http://schemas.microsoft.com/office/drawing/2014/main" val="3611906914"/>
                  </a:ext>
                </a:extLst>
              </a:tr>
              <a:tr h="278076">
                <a:tc>
                  <a:txBody>
                    <a:bodyPr/>
                    <a:lstStyle/>
                    <a:p>
                      <a:r>
                        <a:rPr lang="en-US" sz="1100" dirty="0"/>
                        <a:t>long double</a:t>
                      </a:r>
                    </a:p>
                  </a:txBody>
                  <a:tcPr/>
                </a:tc>
                <a:tc>
                  <a:txBody>
                    <a:bodyPr/>
                    <a:lstStyle/>
                    <a:p>
                      <a:r>
                        <a:rPr lang="en-US" sz="1100" dirty="0"/>
                        <a:t>%lf</a:t>
                      </a:r>
                    </a:p>
                  </a:txBody>
                  <a:tcPr/>
                </a:tc>
                <a:extLst>
                  <a:ext uri="{0D108BD9-81ED-4DB2-BD59-A6C34878D82A}">
                    <a16:rowId xmlns:a16="http://schemas.microsoft.com/office/drawing/2014/main" val="1693337862"/>
                  </a:ext>
                </a:extLst>
              </a:tr>
            </a:tbl>
          </a:graphicData>
        </a:graphic>
      </p:graphicFrame>
      <p:sp>
        <p:nvSpPr>
          <p:cNvPr id="6" name="Content Placeholder 3"/>
          <p:cNvSpPr txBox="1">
            <a:spLocks/>
          </p:cNvSpPr>
          <p:nvPr/>
        </p:nvSpPr>
        <p:spPr>
          <a:xfrm>
            <a:off x="862780" y="2177845"/>
            <a:ext cx="4267200" cy="2793591"/>
          </a:xfrm>
          <a:prstGeom prst="roundRect">
            <a:avLst/>
          </a:prstGeom>
          <a:solidFill>
            <a:schemeClr val="accent3">
              <a:lumMod val="40000"/>
              <a:lumOff val="60000"/>
            </a:schemeClr>
          </a:solidFill>
          <a:ln w="9525" cap="flat" cmpd="sng" algn="ctr">
            <a:noFill/>
            <a:prstDash val="solid"/>
          </a:ln>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rmAutofit fontScale="70000" lnSpcReduction="20000"/>
          </a:bodyPr>
          <a:lstStyle>
            <a:lvl1pPr marL="342900" indent="-342900" algn="l" defTabSz="457200" rtl="0" eaLnBrk="1" latinLnBrk="0" hangingPunct="1">
              <a:spcBef>
                <a:spcPct val="20000"/>
              </a:spcBef>
              <a:buFont typeface="Arial"/>
              <a:buChar char="•"/>
              <a:defRPr sz="2000" kern="1200">
                <a:solidFill>
                  <a:schemeClr val="lt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lt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lt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lt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lt1"/>
                </a:solidFill>
                <a:latin typeface="+mn-lt"/>
                <a:ea typeface="+mn-ea"/>
                <a:cs typeface="+mn-cs"/>
              </a:defRPr>
            </a:lvl9pPr>
          </a:lstStyle>
          <a:p>
            <a:pPr marL="0" indent="0">
              <a:buNone/>
            </a:pPr>
            <a:r>
              <a:rPr lang="en-US" sz="1600" b="1" dirty="0">
                <a:solidFill>
                  <a:schemeClr val="tx1"/>
                </a:solidFill>
              </a:rPr>
              <a:t>#include &lt;</a:t>
            </a:r>
            <a:r>
              <a:rPr lang="en-US" sz="1600" b="1" dirty="0" err="1">
                <a:solidFill>
                  <a:schemeClr val="tx1"/>
                </a:solidFill>
              </a:rPr>
              <a:t>stdio.h</a:t>
            </a:r>
            <a:r>
              <a:rPr lang="en-US" sz="1600" b="1" dirty="0">
                <a:solidFill>
                  <a:schemeClr val="tx1"/>
                </a:solidFill>
              </a:rPr>
              <a:t>&gt; // Needed to use library </a:t>
            </a:r>
            <a:r>
              <a:rPr lang="en-US" sz="1600" b="1" dirty="0" err="1">
                <a:solidFill>
                  <a:schemeClr val="tx1"/>
                </a:solidFill>
              </a:rPr>
              <a:t>cstdio</a:t>
            </a:r>
            <a:endParaRPr lang="en-US" sz="1600" b="1" dirty="0">
              <a:solidFill>
                <a:schemeClr val="tx1"/>
              </a:solidFill>
            </a:endParaRPr>
          </a:p>
          <a:p>
            <a:pPr marL="0" indent="0">
              <a:buNone/>
            </a:pPr>
            <a:r>
              <a:rPr lang="en-US" sz="1600" dirty="0" err="1">
                <a:solidFill>
                  <a:schemeClr val="tx1"/>
                </a:solidFill>
              </a:rPr>
              <a:t>int</a:t>
            </a:r>
            <a:r>
              <a:rPr lang="en-US" sz="1600" dirty="0">
                <a:solidFill>
                  <a:schemeClr val="tx1"/>
                </a:solidFill>
              </a:rPr>
              <a:t> main()</a:t>
            </a:r>
          </a:p>
          <a:p>
            <a:pPr marL="0" indent="0">
              <a:buNone/>
            </a:pPr>
            <a:r>
              <a:rPr lang="en-US" sz="1600" dirty="0">
                <a:solidFill>
                  <a:schemeClr val="tx1"/>
                </a:solidFill>
              </a:rPr>
              <a:t>{</a:t>
            </a:r>
          </a:p>
          <a:p>
            <a:pPr marL="0" indent="0">
              <a:buNone/>
            </a:pPr>
            <a:r>
              <a:rPr lang="en-US" sz="1600" dirty="0">
                <a:solidFill>
                  <a:schemeClr val="tx1"/>
                </a:solidFill>
              </a:rPr>
              <a:t>    </a:t>
            </a:r>
            <a:r>
              <a:rPr lang="en-US" sz="1600" dirty="0" err="1">
                <a:solidFill>
                  <a:schemeClr val="tx1"/>
                </a:solidFill>
              </a:rPr>
              <a:t>int</a:t>
            </a:r>
            <a:r>
              <a:rPr lang="en-US" sz="1600" dirty="0">
                <a:solidFill>
                  <a:schemeClr val="tx1"/>
                </a:solidFill>
              </a:rPr>
              <a:t> a;</a:t>
            </a:r>
          </a:p>
          <a:p>
            <a:pPr marL="0" indent="0">
              <a:buNone/>
            </a:pPr>
            <a:r>
              <a:rPr lang="en-US" sz="1600" dirty="0">
                <a:solidFill>
                  <a:schemeClr val="tx1"/>
                </a:solidFill>
              </a:rPr>
              <a:t>    float b;</a:t>
            </a:r>
          </a:p>
          <a:p>
            <a:pPr marL="0" indent="0">
              <a:buNone/>
            </a:pPr>
            <a:endParaRPr lang="en-US" sz="1600" dirty="0">
              <a:solidFill>
                <a:schemeClr val="tx1"/>
              </a:solidFill>
            </a:endParaRPr>
          </a:p>
          <a:p>
            <a:pPr marL="0" indent="0">
              <a:buNone/>
            </a:pPr>
            <a:r>
              <a:rPr lang="en-US" sz="1600" dirty="0">
                <a:solidFill>
                  <a:schemeClr val="tx1"/>
                </a:solidFill>
              </a:rPr>
              <a:t>    </a:t>
            </a:r>
            <a:r>
              <a:rPr lang="en-US" sz="1600" dirty="0" err="1">
                <a:solidFill>
                  <a:schemeClr val="tx1"/>
                </a:solidFill>
              </a:rPr>
              <a:t>printf</a:t>
            </a:r>
            <a:r>
              <a:rPr lang="en-US" sz="1600" dirty="0">
                <a:solidFill>
                  <a:schemeClr val="tx1"/>
                </a:solidFill>
              </a:rPr>
              <a:t>("Enter integer and then a float: ");</a:t>
            </a:r>
          </a:p>
          <a:p>
            <a:pPr marL="0" indent="0">
              <a:buNone/>
            </a:pPr>
            <a:r>
              <a:rPr lang="en-US" sz="1600" dirty="0">
                <a:solidFill>
                  <a:schemeClr val="tx1"/>
                </a:solidFill>
              </a:rPr>
              <a:t>  </a:t>
            </a:r>
          </a:p>
          <a:p>
            <a:pPr marL="0" indent="0">
              <a:buNone/>
            </a:pPr>
            <a:r>
              <a:rPr lang="en-US" sz="1600" dirty="0">
                <a:solidFill>
                  <a:schemeClr val="tx1"/>
                </a:solidFill>
              </a:rPr>
              <a:t>    // Taking multiple inputs</a:t>
            </a:r>
          </a:p>
          <a:p>
            <a:pPr marL="0" indent="0">
              <a:buNone/>
            </a:pPr>
            <a:r>
              <a:rPr lang="en-US" sz="1600" dirty="0">
                <a:solidFill>
                  <a:schemeClr val="tx1"/>
                </a:solidFill>
              </a:rPr>
              <a:t>    </a:t>
            </a:r>
            <a:r>
              <a:rPr lang="en-US" sz="1600" dirty="0" err="1">
                <a:solidFill>
                  <a:schemeClr val="tx1"/>
                </a:solidFill>
              </a:rPr>
              <a:t>scanf</a:t>
            </a:r>
            <a:r>
              <a:rPr lang="en-US" sz="1600" dirty="0">
                <a:solidFill>
                  <a:schemeClr val="tx1"/>
                </a:solidFill>
              </a:rPr>
              <a:t>("</a:t>
            </a:r>
            <a:r>
              <a:rPr lang="en-US" sz="1600" dirty="0">
                <a:solidFill>
                  <a:srgbClr val="0070C0"/>
                </a:solidFill>
              </a:rPr>
              <a:t>%d</a:t>
            </a:r>
            <a:r>
              <a:rPr lang="en-US" sz="1600" dirty="0">
                <a:solidFill>
                  <a:schemeClr val="tx1"/>
                </a:solidFill>
              </a:rPr>
              <a:t> </a:t>
            </a:r>
            <a:r>
              <a:rPr lang="en-US" sz="1600" dirty="0">
                <a:solidFill>
                  <a:schemeClr val="accent2"/>
                </a:solidFill>
              </a:rPr>
              <a:t>%f</a:t>
            </a:r>
            <a:r>
              <a:rPr lang="en-US" sz="1600" dirty="0">
                <a:solidFill>
                  <a:schemeClr val="tx1"/>
                </a:solidFill>
              </a:rPr>
              <a:t>", </a:t>
            </a:r>
            <a:r>
              <a:rPr lang="en-US" sz="1600" dirty="0">
                <a:solidFill>
                  <a:srgbClr val="0070C0"/>
                </a:solidFill>
              </a:rPr>
              <a:t>&amp;a</a:t>
            </a:r>
            <a:r>
              <a:rPr lang="en-US" sz="1600" dirty="0">
                <a:solidFill>
                  <a:schemeClr val="tx1"/>
                </a:solidFill>
              </a:rPr>
              <a:t>, </a:t>
            </a:r>
            <a:r>
              <a:rPr lang="en-US" sz="1600" dirty="0">
                <a:solidFill>
                  <a:schemeClr val="accent2"/>
                </a:solidFill>
              </a:rPr>
              <a:t>&amp;b</a:t>
            </a:r>
            <a:r>
              <a:rPr lang="en-US" sz="1600" dirty="0">
                <a:solidFill>
                  <a:schemeClr val="tx1"/>
                </a:solidFill>
              </a:rPr>
              <a:t>);</a:t>
            </a:r>
          </a:p>
          <a:p>
            <a:pPr marL="0" indent="0">
              <a:buNone/>
            </a:pPr>
            <a:endParaRPr lang="en-US" sz="1600" dirty="0">
              <a:solidFill>
                <a:schemeClr val="tx1"/>
              </a:solidFill>
            </a:endParaRPr>
          </a:p>
          <a:p>
            <a:pPr marL="0" indent="0">
              <a:buNone/>
            </a:pPr>
            <a:r>
              <a:rPr lang="en-US" sz="1600" dirty="0">
                <a:solidFill>
                  <a:schemeClr val="tx1"/>
                </a:solidFill>
              </a:rPr>
              <a:t>    </a:t>
            </a:r>
            <a:r>
              <a:rPr lang="en-US" sz="1600" dirty="0" err="1">
                <a:solidFill>
                  <a:schemeClr val="tx1"/>
                </a:solidFill>
              </a:rPr>
              <a:t>printf</a:t>
            </a:r>
            <a:r>
              <a:rPr lang="en-US" sz="1600" dirty="0">
                <a:solidFill>
                  <a:schemeClr val="tx1"/>
                </a:solidFill>
              </a:rPr>
              <a:t>("You entered </a:t>
            </a:r>
            <a:r>
              <a:rPr lang="en-US" sz="1600" dirty="0">
                <a:solidFill>
                  <a:srgbClr val="00B050"/>
                </a:solidFill>
              </a:rPr>
              <a:t>%d</a:t>
            </a:r>
            <a:r>
              <a:rPr lang="en-US" sz="1600" dirty="0">
                <a:solidFill>
                  <a:schemeClr val="tx1"/>
                </a:solidFill>
              </a:rPr>
              <a:t> and </a:t>
            </a:r>
            <a:r>
              <a:rPr lang="en-US" sz="1600" dirty="0">
                <a:solidFill>
                  <a:srgbClr val="0070C0"/>
                </a:solidFill>
              </a:rPr>
              <a:t>%f</a:t>
            </a:r>
            <a:r>
              <a:rPr lang="en-US" sz="1600" dirty="0">
                <a:solidFill>
                  <a:schemeClr val="tx1"/>
                </a:solidFill>
              </a:rPr>
              <a:t>", </a:t>
            </a:r>
            <a:r>
              <a:rPr lang="en-US" sz="1600" dirty="0">
                <a:solidFill>
                  <a:srgbClr val="00B050"/>
                </a:solidFill>
              </a:rPr>
              <a:t>a</a:t>
            </a:r>
            <a:r>
              <a:rPr lang="en-US" sz="1600" dirty="0">
                <a:solidFill>
                  <a:schemeClr val="tx1"/>
                </a:solidFill>
              </a:rPr>
              <a:t>, </a:t>
            </a:r>
            <a:r>
              <a:rPr lang="en-US" sz="1600" dirty="0">
                <a:solidFill>
                  <a:srgbClr val="0070C0"/>
                </a:solidFill>
              </a:rPr>
              <a:t>b</a:t>
            </a:r>
            <a:r>
              <a:rPr lang="en-US" sz="1600" dirty="0">
                <a:solidFill>
                  <a:schemeClr val="tx1"/>
                </a:solidFill>
              </a:rPr>
              <a:t>);  </a:t>
            </a:r>
          </a:p>
          <a:p>
            <a:pPr marL="0" indent="0">
              <a:buNone/>
            </a:pPr>
            <a:r>
              <a:rPr lang="en-US" sz="1600" dirty="0">
                <a:solidFill>
                  <a:schemeClr val="tx1"/>
                </a:solidFill>
              </a:rPr>
              <a:t>    return 0;</a:t>
            </a:r>
          </a:p>
          <a:p>
            <a:pPr marL="0" indent="0">
              <a:buNone/>
            </a:pPr>
            <a:r>
              <a:rPr lang="en-US" sz="1600" dirty="0">
                <a:solidFill>
                  <a:schemeClr val="tx1"/>
                </a:solidFill>
              </a:rPr>
              <a:t>}</a:t>
            </a:r>
          </a:p>
        </p:txBody>
      </p:sp>
      <p:sp>
        <p:nvSpPr>
          <p:cNvPr id="7" name="Content Placeholder 6"/>
          <p:cNvSpPr>
            <a:spLocks noGrp="1"/>
          </p:cNvSpPr>
          <p:nvPr>
            <p:ph sz="half" idx="1"/>
          </p:nvPr>
        </p:nvSpPr>
        <p:spPr>
          <a:xfrm>
            <a:off x="457199" y="1200151"/>
            <a:ext cx="5078362" cy="977694"/>
          </a:xfrm>
        </p:spPr>
        <p:txBody>
          <a:bodyPr>
            <a:normAutofit fontScale="85000" lnSpcReduction="20000"/>
          </a:bodyPr>
          <a:lstStyle/>
          <a:p>
            <a:r>
              <a:rPr lang="nl-NL" dirty="0"/>
              <a:t>The </a:t>
            </a:r>
            <a:r>
              <a:rPr lang="nl-NL" dirty="0" err="1"/>
              <a:t>library</a:t>
            </a:r>
            <a:r>
              <a:rPr lang="nl-NL" dirty="0"/>
              <a:t> </a:t>
            </a:r>
            <a:r>
              <a:rPr lang="nl-NL" i="1" dirty="0" err="1"/>
              <a:t>cstring</a:t>
            </a:r>
            <a:r>
              <a:rPr lang="nl-NL" dirty="0"/>
              <a:t> </a:t>
            </a:r>
            <a:r>
              <a:rPr lang="nl-NL" dirty="0" err="1"/>
              <a:t>provides</a:t>
            </a:r>
            <a:r>
              <a:rPr lang="nl-NL" dirty="0"/>
              <a:t> </a:t>
            </a:r>
            <a:r>
              <a:rPr lang="nl-NL" dirty="0" err="1"/>
              <a:t>functions</a:t>
            </a:r>
            <a:r>
              <a:rPr lang="nl-NL" dirty="0"/>
              <a:t> </a:t>
            </a:r>
            <a:r>
              <a:rPr lang="nl-NL" dirty="0" err="1"/>
              <a:t>to</a:t>
            </a:r>
            <a:r>
              <a:rPr lang="nl-NL" dirty="0"/>
              <a:t> </a:t>
            </a:r>
            <a:r>
              <a:rPr lang="nl-NL" dirty="0" err="1"/>
              <a:t>to</a:t>
            </a:r>
            <a:r>
              <a:rPr lang="nl-NL" dirty="0"/>
              <a:t> </a:t>
            </a:r>
            <a:r>
              <a:rPr lang="nl-NL" dirty="0" err="1"/>
              <a:t>perform</a:t>
            </a:r>
            <a:r>
              <a:rPr lang="nl-NL" dirty="0"/>
              <a:t> input &amp; output operations. See full list of </a:t>
            </a:r>
            <a:r>
              <a:rPr lang="nl-NL" dirty="0" err="1"/>
              <a:t>provided</a:t>
            </a:r>
            <a:r>
              <a:rPr lang="nl-NL" dirty="0"/>
              <a:t> </a:t>
            </a:r>
            <a:r>
              <a:rPr lang="nl-NL" dirty="0" err="1"/>
              <a:t>functions</a:t>
            </a:r>
            <a:r>
              <a:rPr lang="nl-NL" dirty="0"/>
              <a:t> at:</a:t>
            </a:r>
            <a:br>
              <a:rPr lang="nl-NL" dirty="0"/>
            </a:br>
            <a:r>
              <a:rPr lang="nl-NL" dirty="0">
                <a:hlinkClick r:id="rId2"/>
              </a:rPr>
              <a:t>https://cplusplus.com/reference/cstdio/</a:t>
            </a:r>
            <a:endParaRPr lang="nl-NL" dirty="0"/>
          </a:p>
        </p:txBody>
      </p:sp>
    </p:spTree>
    <p:extLst>
      <p:ext uri="{BB962C8B-B14F-4D97-AF65-F5344CB8AC3E}">
        <p14:creationId xmlns:p14="http://schemas.microsoft.com/office/powerpoint/2010/main" val="35900666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a:t>Recap</a:t>
            </a:r>
            <a:r>
              <a:rPr lang="nl-NL" dirty="0"/>
              <a:t> Array - </a:t>
            </a:r>
            <a:r>
              <a:rPr lang="nl-NL" dirty="0" err="1"/>
              <a:t>Declaration</a:t>
            </a:r>
            <a:r>
              <a:rPr lang="nl-NL" dirty="0"/>
              <a:t> </a:t>
            </a:r>
          </a:p>
        </p:txBody>
      </p:sp>
      <p:sp>
        <p:nvSpPr>
          <p:cNvPr id="3" name="Tijdelijke aanduiding voor inhoud 2"/>
          <p:cNvSpPr>
            <a:spLocks noGrp="1"/>
          </p:cNvSpPr>
          <p:nvPr>
            <p:ph idx="1"/>
          </p:nvPr>
        </p:nvSpPr>
        <p:spPr>
          <a:xfrm>
            <a:off x="457200" y="1200151"/>
            <a:ext cx="6123062" cy="1007021"/>
          </a:xfrm>
        </p:spPr>
        <p:txBody>
          <a:bodyPr>
            <a:normAutofit/>
          </a:bodyPr>
          <a:lstStyle/>
          <a:p>
            <a:r>
              <a:rPr lang="nl-NL" dirty="0" err="1"/>
              <a:t>Declaring</a:t>
            </a:r>
            <a:r>
              <a:rPr lang="nl-NL" dirty="0"/>
              <a:t> </a:t>
            </a:r>
            <a:r>
              <a:rPr lang="nl-NL" dirty="0" err="1"/>
              <a:t>an</a:t>
            </a:r>
            <a:r>
              <a:rPr lang="nl-NL" dirty="0"/>
              <a:t> array </a:t>
            </a:r>
            <a:r>
              <a:rPr lang="nl-NL" dirty="0" err="1"/>
              <a:t>consists</a:t>
            </a:r>
            <a:r>
              <a:rPr lang="nl-NL" dirty="0"/>
              <a:t> in </a:t>
            </a:r>
            <a:r>
              <a:rPr lang="nl-NL" dirty="0" err="1"/>
              <a:t>specifying</a:t>
            </a:r>
            <a:r>
              <a:rPr lang="nl-NL" dirty="0"/>
              <a:t> </a:t>
            </a:r>
            <a:r>
              <a:rPr lang="nl-NL" dirty="0" err="1"/>
              <a:t>its</a:t>
            </a:r>
            <a:r>
              <a:rPr lang="nl-NL" dirty="0"/>
              <a:t> datatype, name </a:t>
            </a:r>
            <a:r>
              <a:rPr lang="nl-NL" dirty="0" err="1"/>
              <a:t>and</a:t>
            </a:r>
            <a:r>
              <a:rPr lang="nl-NL" dirty="0"/>
              <a:t> </a:t>
            </a:r>
            <a:r>
              <a:rPr lang="nl-NL" dirty="0" err="1"/>
              <a:t>size</a:t>
            </a:r>
            <a:r>
              <a:rPr lang="nl-NL" dirty="0"/>
              <a:t>.</a:t>
            </a:r>
          </a:p>
          <a:p>
            <a:pPr marL="457200" lvl="1" indent="0">
              <a:buNone/>
            </a:pPr>
            <a:endParaRPr lang="nl-NL" dirty="0"/>
          </a:p>
        </p:txBody>
      </p:sp>
      <p:sp>
        <p:nvSpPr>
          <p:cNvPr id="4" name="Content Placeholder 3"/>
          <p:cNvSpPr>
            <a:spLocks noGrp="1"/>
          </p:cNvSpPr>
          <p:nvPr/>
        </p:nvSpPr>
        <p:spPr>
          <a:xfrm>
            <a:off x="1244900" y="2280636"/>
            <a:ext cx="4348706" cy="2200867"/>
          </a:xfrm>
          <a:prstGeom prst="round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rmAutofit/>
          </a:bodyPr>
          <a:lstStyle>
            <a:lvl1pPr marL="342900" indent="-342900" algn="l" defTabSz="457200" rtl="0" eaLnBrk="1" latinLnBrk="0" hangingPunct="1">
              <a:spcBef>
                <a:spcPct val="20000"/>
              </a:spcBef>
              <a:buFont typeface="Arial"/>
              <a:buChar char="•"/>
              <a:defRPr sz="2400" kern="1200">
                <a:solidFill>
                  <a:schemeClr val="lt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lt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lt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lt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0" indent="0">
              <a:buNone/>
            </a:pPr>
            <a:r>
              <a:rPr lang="nl-NL" i="1" dirty="0">
                <a:solidFill>
                  <a:schemeClr val="tx2"/>
                </a:solidFill>
              </a:rPr>
              <a:t>// type</a:t>
            </a:r>
            <a:r>
              <a:rPr lang="nl-NL" dirty="0">
                <a:solidFill>
                  <a:schemeClr val="tx2"/>
                </a:solidFill>
              </a:rPr>
              <a:t> </a:t>
            </a:r>
            <a:r>
              <a:rPr lang="nl-NL" dirty="0" err="1">
                <a:solidFill>
                  <a:schemeClr val="tx2"/>
                </a:solidFill>
              </a:rPr>
              <a:t>arrayName</a:t>
            </a:r>
            <a:r>
              <a:rPr lang="nl-NL" dirty="0">
                <a:solidFill>
                  <a:schemeClr val="tx2"/>
                </a:solidFill>
              </a:rPr>
              <a:t>[</a:t>
            </a:r>
            <a:r>
              <a:rPr lang="nl-NL" dirty="0" err="1">
                <a:solidFill>
                  <a:schemeClr val="tx2"/>
                </a:solidFill>
              </a:rPr>
              <a:t>arraySize</a:t>
            </a:r>
            <a:r>
              <a:rPr lang="nl-NL" dirty="0">
                <a:solidFill>
                  <a:schemeClr val="tx2"/>
                </a:solidFill>
              </a:rPr>
              <a:t>]</a:t>
            </a:r>
          </a:p>
          <a:p>
            <a:pPr marL="0" indent="0">
              <a:buNone/>
            </a:pPr>
            <a:r>
              <a:rPr lang="nl-NL" sz="2000" dirty="0" err="1">
                <a:solidFill>
                  <a:schemeClr val="tx2"/>
                </a:solidFill>
              </a:rPr>
              <a:t>char</a:t>
            </a:r>
            <a:r>
              <a:rPr lang="nl-NL" sz="2000" dirty="0">
                <a:solidFill>
                  <a:schemeClr val="tx2"/>
                </a:solidFill>
              </a:rPr>
              <a:t> </a:t>
            </a:r>
            <a:r>
              <a:rPr lang="nl-NL" sz="2000" dirty="0" err="1">
                <a:solidFill>
                  <a:schemeClr val="tx2"/>
                </a:solidFill>
              </a:rPr>
              <a:t>message</a:t>
            </a:r>
            <a:r>
              <a:rPr lang="nl-NL" sz="2000" dirty="0">
                <a:solidFill>
                  <a:schemeClr val="tx2"/>
                </a:solidFill>
              </a:rPr>
              <a:t>[5];</a:t>
            </a:r>
          </a:p>
          <a:p>
            <a:pPr marL="0" indent="0">
              <a:buNone/>
            </a:pPr>
            <a:r>
              <a:rPr lang="nl-NL" sz="2000" dirty="0">
                <a:solidFill>
                  <a:schemeClr val="tx2"/>
                </a:solidFill>
              </a:rPr>
              <a:t>int score[5];</a:t>
            </a:r>
          </a:p>
          <a:p>
            <a:pPr marL="0" indent="0">
              <a:buNone/>
            </a:pPr>
            <a:r>
              <a:rPr lang="nl-NL" sz="2000" dirty="0" err="1">
                <a:solidFill>
                  <a:schemeClr val="tx2"/>
                </a:solidFill>
              </a:rPr>
              <a:t>float</a:t>
            </a:r>
            <a:r>
              <a:rPr lang="nl-NL" sz="2000" dirty="0">
                <a:solidFill>
                  <a:schemeClr val="tx2"/>
                </a:solidFill>
              </a:rPr>
              <a:t> </a:t>
            </a:r>
            <a:r>
              <a:rPr lang="nl-NL" sz="2000" dirty="0" err="1">
                <a:solidFill>
                  <a:schemeClr val="tx2"/>
                </a:solidFill>
              </a:rPr>
              <a:t>temperature</a:t>
            </a:r>
            <a:r>
              <a:rPr lang="nl-NL" sz="2000" dirty="0">
                <a:solidFill>
                  <a:schemeClr val="tx2"/>
                </a:solidFill>
              </a:rPr>
              <a:t>[24];</a:t>
            </a:r>
          </a:p>
        </p:txBody>
      </p:sp>
      <p:sp>
        <p:nvSpPr>
          <p:cNvPr id="5" name="Rounded Rectangle 4"/>
          <p:cNvSpPr/>
          <p:nvPr/>
        </p:nvSpPr>
        <p:spPr>
          <a:xfrm>
            <a:off x="5361139" y="2790360"/>
            <a:ext cx="2293733" cy="1277143"/>
          </a:xfrm>
          <a:prstGeom prst="round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nl-NL"/>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b="1" dirty="0"/>
              <a:t>What is the size of array score? What is the dimension of array score?</a:t>
            </a:r>
          </a:p>
        </p:txBody>
      </p:sp>
    </p:spTree>
    <p:extLst>
      <p:ext uri="{BB962C8B-B14F-4D97-AF65-F5344CB8AC3E}">
        <p14:creationId xmlns:p14="http://schemas.microsoft.com/office/powerpoint/2010/main" val="19576654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a:t>Recap</a:t>
            </a:r>
            <a:r>
              <a:rPr lang="nl-NL" dirty="0"/>
              <a:t> Array - </a:t>
            </a:r>
            <a:r>
              <a:rPr lang="nl-NL" dirty="0" err="1"/>
              <a:t>Initialization</a:t>
            </a:r>
            <a:endParaRPr lang="nl-NL" dirty="0"/>
          </a:p>
        </p:txBody>
      </p:sp>
      <p:sp>
        <p:nvSpPr>
          <p:cNvPr id="3" name="Tijdelijke aanduiding voor inhoud 2"/>
          <p:cNvSpPr>
            <a:spLocks noGrp="1"/>
          </p:cNvSpPr>
          <p:nvPr>
            <p:ph idx="1"/>
          </p:nvPr>
        </p:nvSpPr>
        <p:spPr>
          <a:xfrm>
            <a:off x="457200" y="1200150"/>
            <a:ext cx="8229600" cy="3542766"/>
          </a:xfrm>
        </p:spPr>
        <p:txBody>
          <a:bodyPr>
            <a:normAutofit lnSpcReduction="10000"/>
          </a:bodyPr>
          <a:lstStyle/>
          <a:p>
            <a:r>
              <a:rPr lang="nl-NL" dirty="0"/>
              <a:t>See below common </a:t>
            </a:r>
            <a:r>
              <a:rPr lang="nl-NL" dirty="0" err="1"/>
              <a:t>techniques</a:t>
            </a:r>
            <a:r>
              <a:rPr lang="nl-NL" dirty="0"/>
              <a:t> </a:t>
            </a:r>
            <a:r>
              <a:rPr lang="nl-NL" dirty="0" err="1"/>
              <a:t>for</a:t>
            </a:r>
            <a:r>
              <a:rPr lang="nl-NL" dirty="0"/>
              <a:t> </a:t>
            </a:r>
            <a:r>
              <a:rPr lang="nl-NL" dirty="0" err="1"/>
              <a:t>initializing</a:t>
            </a:r>
            <a:r>
              <a:rPr lang="nl-NL" dirty="0"/>
              <a:t> </a:t>
            </a:r>
            <a:r>
              <a:rPr lang="nl-NL" dirty="0" err="1"/>
              <a:t>an</a:t>
            </a:r>
            <a:r>
              <a:rPr lang="nl-NL" dirty="0"/>
              <a:t> array</a:t>
            </a:r>
          </a:p>
          <a:p>
            <a:pPr lvl="1"/>
            <a:r>
              <a:rPr lang="nl-NL" dirty="0" err="1"/>
              <a:t>Declare</a:t>
            </a:r>
            <a:r>
              <a:rPr lang="nl-NL" dirty="0"/>
              <a:t> </a:t>
            </a:r>
            <a:r>
              <a:rPr lang="nl-NL" dirty="0" err="1"/>
              <a:t>and</a:t>
            </a:r>
            <a:r>
              <a:rPr lang="nl-NL" dirty="0"/>
              <a:t> </a:t>
            </a:r>
            <a:r>
              <a:rPr lang="nl-NL" dirty="0" err="1"/>
              <a:t>initialize</a:t>
            </a:r>
            <a:r>
              <a:rPr lang="nl-NL" dirty="0"/>
              <a:t> in </a:t>
            </a:r>
            <a:r>
              <a:rPr lang="nl-NL" dirty="0" err="1"/>
              <a:t>one</a:t>
            </a:r>
            <a:r>
              <a:rPr lang="nl-NL" dirty="0"/>
              <a:t> statement, i.e. in </a:t>
            </a:r>
            <a:r>
              <a:rPr lang="nl-NL" dirty="0" err="1"/>
              <a:t>one</a:t>
            </a:r>
            <a:r>
              <a:rPr lang="nl-NL" dirty="0"/>
              <a:t> line: </a:t>
            </a:r>
          </a:p>
          <a:p>
            <a:pPr marL="914400" lvl="2" indent="0">
              <a:buNone/>
            </a:pPr>
            <a:endParaRPr lang="nl-NL" sz="1900" dirty="0">
              <a:solidFill>
                <a:schemeClr val="tx2"/>
              </a:solidFill>
            </a:endParaRPr>
          </a:p>
          <a:p>
            <a:pPr marL="914400" lvl="2" indent="0">
              <a:buNone/>
            </a:pPr>
            <a:endParaRPr lang="nl-NL" sz="1900" dirty="0">
              <a:solidFill>
                <a:schemeClr val="tx2"/>
              </a:solidFill>
            </a:endParaRPr>
          </a:p>
          <a:p>
            <a:pPr lvl="1"/>
            <a:r>
              <a:rPr lang="nl-NL" dirty="0"/>
              <a:t>Element </a:t>
            </a:r>
            <a:r>
              <a:rPr lang="nl-NL" dirty="0" err="1"/>
              <a:t>by</a:t>
            </a:r>
            <a:r>
              <a:rPr lang="nl-NL" dirty="0"/>
              <a:t> element, i.e. </a:t>
            </a:r>
            <a:r>
              <a:rPr lang="nl-NL" dirty="0" err="1"/>
              <a:t>initializing</a:t>
            </a:r>
            <a:r>
              <a:rPr lang="nl-NL" dirty="0"/>
              <a:t> </a:t>
            </a:r>
            <a:r>
              <a:rPr lang="nl-NL" dirty="0" err="1"/>
              <a:t>and</a:t>
            </a:r>
            <a:r>
              <a:rPr lang="nl-NL" dirty="0"/>
              <a:t> </a:t>
            </a:r>
            <a:r>
              <a:rPr lang="nl-NL" dirty="0" err="1"/>
              <a:t>declarating</a:t>
            </a:r>
            <a:r>
              <a:rPr lang="nl-NL" dirty="0"/>
              <a:t> on different </a:t>
            </a:r>
            <a:r>
              <a:rPr lang="nl-NL" dirty="0" err="1"/>
              <a:t>lines</a:t>
            </a:r>
            <a:r>
              <a:rPr lang="nl-NL" dirty="0"/>
              <a:t>:</a:t>
            </a:r>
          </a:p>
          <a:p>
            <a:pPr lvl="1"/>
            <a:endParaRPr lang="nl-NL" dirty="0"/>
          </a:p>
          <a:p>
            <a:pPr marL="914400" lvl="2" indent="0">
              <a:buNone/>
            </a:pPr>
            <a:endParaRPr lang="nl-NL" sz="1800" dirty="0">
              <a:solidFill>
                <a:schemeClr val="tx2"/>
              </a:solidFill>
            </a:endParaRPr>
          </a:p>
          <a:p>
            <a:pPr marL="914400" lvl="2" indent="0">
              <a:buNone/>
            </a:pPr>
            <a:endParaRPr lang="nl-NL" sz="1800" dirty="0">
              <a:solidFill>
                <a:schemeClr val="tx2"/>
              </a:solidFill>
            </a:endParaRPr>
          </a:p>
          <a:p>
            <a:pPr marL="914400" lvl="2" indent="0">
              <a:buNone/>
            </a:pPr>
            <a:endParaRPr lang="nl-NL" sz="1800" dirty="0">
              <a:solidFill>
                <a:schemeClr val="tx2"/>
              </a:solidFill>
            </a:endParaRPr>
          </a:p>
          <a:p>
            <a:pPr lvl="1"/>
            <a:r>
              <a:rPr lang="nl-NL" dirty="0" err="1"/>
              <a:t>Initialize</a:t>
            </a:r>
            <a:r>
              <a:rPr lang="nl-NL" dirty="0"/>
              <a:t> first element </a:t>
            </a:r>
            <a:r>
              <a:rPr lang="nl-NL" dirty="0" err="1"/>
              <a:t>and</a:t>
            </a:r>
            <a:r>
              <a:rPr lang="nl-NL" dirty="0"/>
              <a:t> set </a:t>
            </a:r>
            <a:r>
              <a:rPr lang="nl-NL" dirty="0" err="1"/>
              <a:t>remaining</a:t>
            </a:r>
            <a:r>
              <a:rPr lang="nl-NL" dirty="0"/>
              <a:t> </a:t>
            </a:r>
            <a:r>
              <a:rPr lang="nl-NL" dirty="0" err="1"/>
              <a:t>elements</a:t>
            </a:r>
            <a:r>
              <a:rPr lang="nl-NL" dirty="0"/>
              <a:t> </a:t>
            </a:r>
            <a:r>
              <a:rPr lang="nl-NL" dirty="0" err="1"/>
              <a:t>to</a:t>
            </a:r>
            <a:r>
              <a:rPr lang="nl-NL" dirty="0"/>
              <a:t> 0:</a:t>
            </a:r>
          </a:p>
          <a:p>
            <a:pPr lvl="1"/>
            <a:endParaRPr lang="nl-NL" dirty="0"/>
          </a:p>
        </p:txBody>
      </p:sp>
      <p:sp>
        <p:nvSpPr>
          <p:cNvPr id="5" name="Content Placeholder 3"/>
          <p:cNvSpPr>
            <a:spLocks noGrp="1"/>
          </p:cNvSpPr>
          <p:nvPr/>
        </p:nvSpPr>
        <p:spPr>
          <a:xfrm>
            <a:off x="1270125" y="1885600"/>
            <a:ext cx="5641480" cy="605395"/>
          </a:xfrm>
          <a:prstGeom prst="round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Autofit/>
          </a:bodyPr>
          <a:lstStyle>
            <a:lvl1pPr marL="342900" indent="-342900" algn="l" defTabSz="457200" rtl="0" eaLnBrk="1" latinLnBrk="0" hangingPunct="1">
              <a:spcBef>
                <a:spcPct val="20000"/>
              </a:spcBef>
              <a:buFont typeface="Arial"/>
              <a:buChar char="•"/>
              <a:defRPr sz="2400" kern="1200">
                <a:solidFill>
                  <a:schemeClr val="lt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lt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lt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lt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0" indent="0">
              <a:buNone/>
            </a:pPr>
            <a:r>
              <a:rPr lang="en-GB" sz="1500" i="1" dirty="0" err="1">
                <a:solidFill>
                  <a:schemeClr val="tx2"/>
                </a:solidFill>
              </a:rPr>
              <a:t>int</a:t>
            </a:r>
            <a:r>
              <a:rPr lang="en-GB" sz="1500" i="1" dirty="0">
                <a:solidFill>
                  <a:schemeClr val="tx2"/>
                </a:solidFill>
              </a:rPr>
              <a:t> score[] = {8, 6, 7, 5, 9}; // specifying array size is optional</a:t>
            </a:r>
          </a:p>
        </p:txBody>
      </p:sp>
      <p:sp>
        <p:nvSpPr>
          <p:cNvPr id="6" name="Content Placeholder 3"/>
          <p:cNvSpPr>
            <a:spLocks noGrp="1"/>
          </p:cNvSpPr>
          <p:nvPr/>
        </p:nvSpPr>
        <p:spPr>
          <a:xfrm>
            <a:off x="1270125" y="4430096"/>
            <a:ext cx="1762111" cy="402949"/>
          </a:xfrm>
          <a:prstGeom prst="round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Autofit/>
          </a:bodyPr>
          <a:lstStyle>
            <a:lvl1pPr marL="342900" indent="-342900" algn="l" defTabSz="457200" rtl="0" eaLnBrk="1" latinLnBrk="0" hangingPunct="1">
              <a:spcBef>
                <a:spcPct val="20000"/>
              </a:spcBef>
              <a:buFont typeface="Arial"/>
              <a:buChar char="•"/>
              <a:defRPr sz="2400" kern="1200">
                <a:solidFill>
                  <a:schemeClr val="lt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lt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lt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lt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0" indent="0">
              <a:buNone/>
            </a:pPr>
            <a:r>
              <a:rPr lang="en-GB" sz="1500" i="1" dirty="0" err="1">
                <a:solidFill>
                  <a:schemeClr val="tx2"/>
                </a:solidFill>
              </a:rPr>
              <a:t>int</a:t>
            </a:r>
            <a:r>
              <a:rPr lang="en-GB" sz="1500" i="1" dirty="0">
                <a:solidFill>
                  <a:schemeClr val="tx2"/>
                </a:solidFill>
              </a:rPr>
              <a:t> score[5] = {8};</a:t>
            </a:r>
          </a:p>
        </p:txBody>
      </p:sp>
      <p:sp>
        <p:nvSpPr>
          <p:cNvPr id="7" name="Content Placeholder 3"/>
          <p:cNvSpPr>
            <a:spLocks noGrp="1"/>
          </p:cNvSpPr>
          <p:nvPr/>
        </p:nvSpPr>
        <p:spPr>
          <a:xfrm>
            <a:off x="1270125" y="2838964"/>
            <a:ext cx="4038651" cy="1217098"/>
          </a:xfrm>
          <a:prstGeom prst="round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Autofit/>
          </a:bodyPr>
          <a:lstStyle>
            <a:lvl1pPr marL="342900" indent="-342900" algn="l" defTabSz="457200" rtl="0" eaLnBrk="1" latinLnBrk="0" hangingPunct="1">
              <a:spcBef>
                <a:spcPct val="20000"/>
              </a:spcBef>
              <a:buFont typeface="Arial"/>
              <a:buChar char="•"/>
              <a:defRPr sz="2400" kern="1200">
                <a:solidFill>
                  <a:schemeClr val="lt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lt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lt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lt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0" indent="0">
              <a:buNone/>
            </a:pPr>
            <a:endParaRPr lang="en-GB" sz="1500" i="1" dirty="0">
              <a:solidFill>
                <a:schemeClr val="tx2"/>
              </a:solidFill>
            </a:endParaRPr>
          </a:p>
          <a:p>
            <a:pPr marL="0" indent="0">
              <a:buNone/>
            </a:pPr>
            <a:r>
              <a:rPr lang="en-GB" sz="1500" i="1" dirty="0" err="1">
                <a:solidFill>
                  <a:schemeClr val="tx2"/>
                </a:solidFill>
              </a:rPr>
              <a:t>int</a:t>
            </a:r>
            <a:r>
              <a:rPr lang="en-GB" sz="1500" i="1" dirty="0">
                <a:solidFill>
                  <a:schemeClr val="tx2"/>
                </a:solidFill>
              </a:rPr>
              <a:t> score[5]; // specifying size is mandatory</a:t>
            </a:r>
          </a:p>
          <a:p>
            <a:pPr marL="0" indent="0">
              <a:buNone/>
            </a:pPr>
            <a:r>
              <a:rPr lang="en-GB" sz="1500" i="1" dirty="0">
                <a:solidFill>
                  <a:schemeClr val="tx2"/>
                </a:solidFill>
              </a:rPr>
              <a:t>score[0] = 8;</a:t>
            </a:r>
          </a:p>
          <a:p>
            <a:pPr marL="0" indent="0">
              <a:buNone/>
            </a:pPr>
            <a:r>
              <a:rPr lang="en-GB" sz="1500" i="1" dirty="0">
                <a:solidFill>
                  <a:schemeClr val="tx2"/>
                </a:solidFill>
              </a:rPr>
              <a:t>score[1] = 6;</a:t>
            </a:r>
          </a:p>
          <a:p>
            <a:pPr marL="0" indent="0">
              <a:buNone/>
            </a:pPr>
            <a:r>
              <a:rPr lang="en-GB" sz="1500" i="1" dirty="0">
                <a:solidFill>
                  <a:schemeClr val="tx2"/>
                </a:solidFill>
              </a:rPr>
              <a:t>score[2] = 7;</a:t>
            </a:r>
          </a:p>
          <a:p>
            <a:pPr marL="0" indent="0">
              <a:buNone/>
            </a:pPr>
            <a:endParaRPr lang="en-GB" sz="1500" i="1" dirty="0" err="1">
              <a:solidFill>
                <a:schemeClr val="tx2"/>
              </a:solidFill>
            </a:endParaRPr>
          </a:p>
        </p:txBody>
      </p:sp>
    </p:spTree>
    <p:extLst>
      <p:ext uri="{BB962C8B-B14F-4D97-AF65-F5344CB8AC3E}">
        <p14:creationId xmlns:p14="http://schemas.microsoft.com/office/powerpoint/2010/main" val="32399182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a:t>Recap</a:t>
            </a:r>
            <a:r>
              <a:rPr lang="nl-NL" dirty="0"/>
              <a:t> Array – </a:t>
            </a:r>
            <a:r>
              <a:rPr lang="nl-NL" dirty="0" err="1"/>
              <a:t>Accessing</a:t>
            </a:r>
            <a:r>
              <a:rPr lang="nl-NL" dirty="0"/>
              <a:t> </a:t>
            </a:r>
            <a:r>
              <a:rPr lang="nl-NL" dirty="0" err="1"/>
              <a:t>elements</a:t>
            </a:r>
            <a:endParaRPr lang="nl-NL" dirty="0"/>
          </a:p>
        </p:txBody>
      </p:sp>
      <p:sp>
        <p:nvSpPr>
          <p:cNvPr id="3" name="Tijdelijke aanduiding voor inhoud 2"/>
          <p:cNvSpPr>
            <a:spLocks noGrp="1"/>
          </p:cNvSpPr>
          <p:nvPr>
            <p:ph idx="1"/>
          </p:nvPr>
        </p:nvSpPr>
        <p:spPr>
          <a:xfrm>
            <a:off x="457200" y="1200150"/>
            <a:ext cx="8229600" cy="3354757"/>
          </a:xfrm>
        </p:spPr>
        <p:txBody>
          <a:bodyPr>
            <a:normAutofit/>
          </a:bodyPr>
          <a:lstStyle/>
          <a:p>
            <a:r>
              <a:rPr lang="nl-NL" dirty="0"/>
              <a:t>See below </a:t>
            </a:r>
            <a:r>
              <a:rPr lang="nl-NL" dirty="0" err="1"/>
              <a:t>examples</a:t>
            </a:r>
            <a:r>
              <a:rPr lang="nl-NL" dirty="0"/>
              <a:t> of </a:t>
            </a:r>
            <a:r>
              <a:rPr lang="nl-NL" dirty="0" err="1"/>
              <a:t>accessing</a:t>
            </a:r>
            <a:r>
              <a:rPr lang="nl-NL" dirty="0"/>
              <a:t> array </a:t>
            </a:r>
            <a:r>
              <a:rPr lang="nl-NL" dirty="0" err="1"/>
              <a:t>elements</a:t>
            </a:r>
            <a:endParaRPr lang="nl-NL" dirty="0"/>
          </a:p>
          <a:p>
            <a:pPr marL="914400" lvl="2" indent="0">
              <a:buNone/>
            </a:pPr>
            <a:endParaRPr lang="nl-NL" dirty="0"/>
          </a:p>
        </p:txBody>
      </p:sp>
      <p:sp>
        <p:nvSpPr>
          <p:cNvPr id="4" name="Content Placeholder 3"/>
          <p:cNvSpPr>
            <a:spLocks noGrp="1"/>
          </p:cNvSpPr>
          <p:nvPr/>
        </p:nvSpPr>
        <p:spPr>
          <a:xfrm>
            <a:off x="1289044" y="1927490"/>
            <a:ext cx="5395536" cy="2274270"/>
          </a:xfrm>
          <a:prstGeom prst="round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rmAutofit lnSpcReduction="10000"/>
          </a:bodyPr>
          <a:lstStyle>
            <a:lvl1pPr marL="342900" indent="-342900" algn="l" defTabSz="457200" rtl="0" eaLnBrk="1" latinLnBrk="0" hangingPunct="1">
              <a:spcBef>
                <a:spcPct val="20000"/>
              </a:spcBef>
              <a:buFont typeface="Arial"/>
              <a:buChar char="•"/>
              <a:defRPr sz="2400" kern="1200">
                <a:solidFill>
                  <a:schemeClr val="lt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lt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lt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lt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0" indent="0">
              <a:buNone/>
            </a:pPr>
            <a:r>
              <a:rPr lang="nl-NL" sz="2200" dirty="0">
                <a:solidFill>
                  <a:schemeClr val="tx2"/>
                </a:solidFill>
              </a:rPr>
              <a:t>// Array scores </a:t>
            </a:r>
            <a:r>
              <a:rPr lang="nl-NL" sz="2200" dirty="0" err="1">
                <a:solidFill>
                  <a:schemeClr val="tx2"/>
                </a:solidFill>
              </a:rPr>
              <a:t>consists</a:t>
            </a:r>
            <a:r>
              <a:rPr lang="nl-NL" sz="2200" dirty="0">
                <a:solidFill>
                  <a:schemeClr val="tx2"/>
                </a:solidFill>
              </a:rPr>
              <a:t> of 3 integers</a:t>
            </a:r>
          </a:p>
          <a:p>
            <a:pPr marL="0" indent="0">
              <a:buNone/>
            </a:pPr>
            <a:r>
              <a:rPr lang="nl-NL" sz="1800" dirty="0">
                <a:solidFill>
                  <a:schemeClr val="tx2"/>
                </a:solidFill>
              </a:rPr>
              <a:t>int scores[3] = {8,9,7}; </a:t>
            </a:r>
          </a:p>
          <a:p>
            <a:pPr marL="0" indent="0">
              <a:buNone/>
            </a:pPr>
            <a:endParaRPr lang="nl-NL" sz="1800" dirty="0">
              <a:solidFill>
                <a:schemeClr val="tx2"/>
              </a:solidFill>
            </a:endParaRPr>
          </a:p>
          <a:p>
            <a:pPr marL="0" indent="0">
              <a:buNone/>
            </a:pPr>
            <a:r>
              <a:rPr lang="nl-NL" sz="2200" dirty="0">
                <a:solidFill>
                  <a:schemeClr val="tx2"/>
                </a:solidFill>
              </a:rPr>
              <a:t>// Access second </a:t>
            </a:r>
            <a:r>
              <a:rPr lang="nl-NL" sz="2200" dirty="0" err="1">
                <a:solidFill>
                  <a:schemeClr val="tx2"/>
                </a:solidFill>
              </a:rPr>
              <a:t>value</a:t>
            </a:r>
            <a:r>
              <a:rPr lang="nl-NL" sz="2200" dirty="0">
                <a:solidFill>
                  <a:schemeClr val="tx2"/>
                </a:solidFill>
              </a:rPr>
              <a:t>/element of array scores</a:t>
            </a:r>
          </a:p>
          <a:p>
            <a:pPr marL="0" indent="0">
              <a:buNone/>
            </a:pPr>
            <a:r>
              <a:rPr lang="nl-NL" sz="1800" dirty="0">
                <a:solidFill>
                  <a:schemeClr val="tx2"/>
                </a:solidFill>
              </a:rPr>
              <a:t>int </a:t>
            </a:r>
            <a:r>
              <a:rPr lang="nl-NL" sz="1800" dirty="0" err="1">
                <a:solidFill>
                  <a:schemeClr val="tx2"/>
                </a:solidFill>
              </a:rPr>
              <a:t>physics_score</a:t>
            </a:r>
            <a:r>
              <a:rPr lang="nl-NL" sz="1800" dirty="0">
                <a:solidFill>
                  <a:schemeClr val="tx2"/>
                </a:solidFill>
              </a:rPr>
              <a:t> = score[1]; </a:t>
            </a:r>
          </a:p>
        </p:txBody>
      </p:sp>
    </p:spTree>
    <p:extLst>
      <p:ext uri="{BB962C8B-B14F-4D97-AF65-F5344CB8AC3E}">
        <p14:creationId xmlns:p14="http://schemas.microsoft.com/office/powerpoint/2010/main" val="30578168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B61367-167D-B00B-6E0C-9D1CF141D7A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EAF09AF-6E67-D0A6-5ED2-A90001844E99}"/>
              </a:ext>
            </a:extLst>
          </p:cNvPr>
          <p:cNvSpPr>
            <a:spLocks noGrp="1"/>
          </p:cNvSpPr>
          <p:nvPr>
            <p:ph type="title"/>
          </p:nvPr>
        </p:nvSpPr>
        <p:spPr/>
        <p:txBody>
          <a:bodyPr/>
          <a:lstStyle/>
          <a:p>
            <a:r>
              <a:rPr lang="nl-NL" dirty="0" err="1"/>
              <a:t>Recap</a:t>
            </a:r>
            <a:r>
              <a:rPr lang="nl-NL"/>
              <a:t> Arrays – Demo</a:t>
            </a:r>
            <a:endParaRPr lang="nl-NL" dirty="0"/>
          </a:p>
        </p:txBody>
      </p:sp>
      <p:sp>
        <p:nvSpPr>
          <p:cNvPr id="5" name="Content Placeholder 3">
            <a:extLst>
              <a:ext uri="{FF2B5EF4-FFF2-40B4-BE49-F238E27FC236}">
                <a16:creationId xmlns:a16="http://schemas.microsoft.com/office/drawing/2014/main" id="{E0CEFE09-8740-55F6-4D59-AB60E5004734}"/>
              </a:ext>
            </a:extLst>
          </p:cNvPr>
          <p:cNvSpPr>
            <a:spLocks noGrp="1"/>
          </p:cNvSpPr>
          <p:nvPr/>
        </p:nvSpPr>
        <p:spPr>
          <a:xfrm>
            <a:off x="1781912" y="1603234"/>
            <a:ext cx="5395536" cy="2274270"/>
          </a:xfrm>
          <a:prstGeom prst="round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rmAutofit/>
          </a:bodyPr>
          <a:lstStyle>
            <a:lvl1pPr marL="342900" indent="-342900" algn="l" defTabSz="457200" rtl="0" eaLnBrk="1" latinLnBrk="0" hangingPunct="1">
              <a:spcBef>
                <a:spcPct val="20000"/>
              </a:spcBef>
              <a:buFont typeface="Arial"/>
              <a:buChar char="•"/>
              <a:defRPr sz="2400" kern="1200">
                <a:solidFill>
                  <a:schemeClr val="lt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lt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lt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lt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0" indent="0" algn="ctr">
              <a:buNone/>
            </a:pPr>
            <a:r>
              <a:rPr lang="nl-NL" sz="2200" dirty="0">
                <a:solidFill>
                  <a:schemeClr val="tx2"/>
                </a:solidFill>
              </a:rPr>
              <a:t>See </a:t>
            </a:r>
            <a:r>
              <a:rPr lang="nl-NL" sz="2200" dirty="0" err="1">
                <a:solidFill>
                  <a:schemeClr val="tx2"/>
                </a:solidFill>
              </a:rPr>
              <a:t>also</a:t>
            </a:r>
            <a:r>
              <a:rPr lang="nl-NL" sz="2200" dirty="0">
                <a:solidFill>
                  <a:schemeClr val="tx2"/>
                </a:solidFill>
              </a:rPr>
              <a:t> demo in git </a:t>
            </a:r>
            <a:r>
              <a:rPr lang="nl-NL" sz="2200" dirty="0" err="1">
                <a:solidFill>
                  <a:schemeClr val="tx2"/>
                </a:solidFill>
              </a:rPr>
              <a:t>repository</a:t>
            </a:r>
            <a:r>
              <a:rPr lang="nl-NL" sz="2200" dirty="0">
                <a:solidFill>
                  <a:schemeClr val="tx2"/>
                </a:solidFill>
              </a:rPr>
              <a:t>:</a:t>
            </a:r>
            <a:br>
              <a:rPr lang="nl-NL" sz="2200" dirty="0">
                <a:solidFill>
                  <a:schemeClr val="tx2"/>
                </a:solidFill>
              </a:rPr>
            </a:br>
            <a:endParaRPr lang="nl-NL" sz="2200" dirty="0">
              <a:solidFill>
                <a:schemeClr val="tx2"/>
              </a:solidFill>
            </a:endParaRPr>
          </a:p>
          <a:p>
            <a:pPr marL="0" indent="0" algn="ctr">
              <a:buNone/>
            </a:pPr>
            <a:r>
              <a:rPr lang="nl-NL" sz="2200" dirty="0">
                <a:solidFill>
                  <a:schemeClr val="tx2"/>
                </a:solidFill>
              </a:rPr>
              <a:t>/Workshops/Week1/demoArrays.zip</a:t>
            </a:r>
            <a:br>
              <a:rPr lang="nl-NL" sz="2200" dirty="0">
                <a:solidFill>
                  <a:schemeClr val="tx2"/>
                </a:solidFill>
              </a:rPr>
            </a:br>
            <a:endParaRPr lang="nl-NL" sz="1800" dirty="0">
              <a:solidFill>
                <a:schemeClr val="tx2"/>
              </a:solidFill>
            </a:endParaRPr>
          </a:p>
        </p:txBody>
      </p:sp>
    </p:spTree>
    <p:extLst>
      <p:ext uri="{BB962C8B-B14F-4D97-AF65-F5344CB8AC3E}">
        <p14:creationId xmlns:p14="http://schemas.microsoft.com/office/powerpoint/2010/main" val="866360224"/>
      </p:ext>
    </p:extLst>
  </p:cSld>
  <p:clrMapOvr>
    <a:masterClrMapping/>
  </p:clrMapOvr>
</p:sld>
</file>

<file path=ppt/theme/theme1.xml><?xml version="1.0" encoding="utf-8"?>
<a:theme xmlns:a="http://schemas.openxmlformats.org/drawingml/2006/main" name="Aangepast ontwer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PPT_Fontys_NL_universeel</Template>
  <TotalTime>0</TotalTime>
  <Words>1321</Words>
  <Application>Microsoft Office PowerPoint</Application>
  <PresentationFormat>Diavoorstelling (16:9)</PresentationFormat>
  <Paragraphs>211</Paragraphs>
  <Slides>24</Slides>
  <Notes>1</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24</vt:i4>
      </vt:variant>
    </vt:vector>
  </HeadingPairs>
  <TitlesOfParts>
    <vt:vector size="29" baseType="lpstr">
      <vt:lpstr>Arial</vt:lpstr>
      <vt:lpstr>Calibri</vt:lpstr>
      <vt:lpstr>Wingdings</vt:lpstr>
      <vt:lpstr>Wingdings 3</vt:lpstr>
      <vt:lpstr>Aangepast ontwerp</vt:lpstr>
      <vt:lpstr>Programming in C </vt:lpstr>
      <vt:lpstr>Week 1</vt:lpstr>
      <vt:lpstr>Introduction to course</vt:lpstr>
      <vt:lpstr>Assessment</vt:lpstr>
      <vt:lpstr>Assessment</vt:lpstr>
      <vt:lpstr>Assessment</vt:lpstr>
      <vt:lpstr>Assignments</vt:lpstr>
      <vt:lpstr>Assignments</vt:lpstr>
      <vt:lpstr>Assignments</vt:lpstr>
      <vt:lpstr>Assignments</vt:lpstr>
      <vt:lpstr>Contact moments</vt:lpstr>
      <vt:lpstr>Contact moments : example of T2-02</vt:lpstr>
      <vt:lpstr>Introduction to C</vt:lpstr>
      <vt:lpstr>History of C</vt:lpstr>
      <vt:lpstr>Applications of C</vt:lpstr>
      <vt:lpstr>Setting up the environment</vt:lpstr>
      <vt:lpstr>What now?</vt:lpstr>
      <vt:lpstr>Exercises</vt:lpstr>
      <vt:lpstr>Support for exercises</vt:lpstr>
      <vt:lpstr>Input and output: scanf and printf</vt:lpstr>
      <vt:lpstr>Recap Array - Declaration </vt:lpstr>
      <vt:lpstr>Recap Array - Initialization</vt:lpstr>
      <vt:lpstr>Recap Array – Accessing elements</vt:lpstr>
      <vt:lpstr>Recap Arrays – Demo</vt:lpstr>
    </vt:vector>
  </TitlesOfParts>
  <Company>Fontys Hogescholen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Zhao,Qin Q.</dc:creator>
  <cp:lastModifiedBy>Guayrin,Brice B.P.B.J.P.</cp:lastModifiedBy>
  <cp:revision>452</cp:revision>
  <cp:lastPrinted>2014-08-19T14:33:34Z</cp:lastPrinted>
  <dcterms:created xsi:type="dcterms:W3CDTF">2019-11-16T10:39:10Z</dcterms:created>
  <dcterms:modified xsi:type="dcterms:W3CDTF">2025-02-09T14:40:53Z</dcterms:modified>
</cp:coreProperties>
</file>