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1" r:id="rId1"/>
  </p:sldMasterIdLst>
  <p:notesMasterIdLst>
    <p:notesMasterId r:id="rId19"/>
  </p:notesMasterIdLst>
  <p:handoutMasterIdLst>
    <p:handoutMasterId r:id="rId20"/>
  </p:handoutMasterIdLst>
  <p:sldIdLst>
    <p:sldId id="295" r:id="rId2"/>
    <p:sldId id="317" r:id="rId3"/>
    <p:sldId id="296" r:id="rId4"/>
    <p:sldId id="346" r:id="rId5"/>
    <p:sldId id="334" r:id="rId6"/>
    <p:sldId id="336" r:id="rId7"/>
    <p:sldId id="337" r:id="rId8"/>
    <p:sldId id="338" r:id="rId9"/>
    <p:sldId id="340" r:id="rId10"/>
    <p:sldId id="321" r:id="rId11"/>
    <p:sldId id="342" r:id="rId12"/>
    <p:sldId id="332" r:id="rId13"/>
    <p:sldId id="341" r:id="rId14"/>
    <p:sldId id="344" r:id="rId15"/>
    <p:sldId id="343" r:id="rId16"/>
    <p:sldId id="333" r:id="rId17"/>
    <p:sldId id="345" r:id="rId18"/>
  </p:sldIdLst>
  <p:sldSz cx="9144000" cy="5143500" type="screen16x9"/>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80BFA01C-CD74-7845-B021-672224978863}">
          <p14:sldIdLst>
            <p14:sldId id="295"/>
            <p14:sldId id="317"/>
            <p14:sldId id="296"/>
            <p14:sldId id="346"/>
            <p14:sldId id="334"/>
            <p14:sldId id="336"/>
            <p14:sldId id="337"/>
            <p14:sldId id="338"/>
            <p14:sldId id="340"/>
            <p14:sldId id="321"/>
            <p14:sldId id="342"/>
            <p14:sldId id="332"/>
            <p14:sldId id="341"/>
            <p14:sldId id="344"/>
            <p14:sldId id="343"/>
            <p14:sldId id="333"/>
            <p14:sldId id="345"/>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74" autoAdjust="0"/>
  </p:normalViewPr>
  <p:slideViewPr>
    <p:cSldViewPr snapToGrid="0" snapToObjects="1">
      <p:cViewPr varScale="1">
        <p:scale>
          <a:sx n="147" d="100"/>
          <a:sy n="147" d="100"/>
        </p:scale>
        <p:origin x="540" y="12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0CCD48-F619-4299-8ABC-FE3FAAF73DD0}" type="doc">
      <dgm:prSet loTypeId="urn:microsoft.com/office/officeart/2005/8/layout/process1" loCatId="process" qsTypeId="urn:microsoft.com/office/officeart/2005/8/quickstyle/simple1" qsCatId="simple" csTypeId="urn:microsoft.com/office/officeart/2005/8/colors/accent1_2" csCatId="accent1" phldr="1"/>
      <dgm:spPr/>
    </dgm:pt>
    <dgm:pt modelId="{029E41E5-EEAD-408B-8739-DC1E980866E3}">
      <dgm:prSet phldrT="[Text]"/>
      <dgm:spPr/>
      <dgm:t>
        <a:bodyPr/>
        <a:lstStyle/>
        <a:p>
          <a:r>
            <a:rPr lang="en-US" dirty="0"/>
            <a:t>Open</a:t>
          </a:r>
        </a:p>
        <a:p>
          <a:r>
            <a:rPr lang="en-US" dirty="0"/>
            <a:t>file</a:t>
          </a:r>
        </a:p>
      </dgm:t>
    </dgm:pt>
    <dgm:pt modelId="{730C77FE-84F2-4CEC-9C53-66CBD6C4E20D}" type="parTrans" cxnId="{217518C9-EB98-47FB-8B9A-C1E4A7EF9323}">
      <dgm:prSet/>
      <dgm:spPr/>
      <dgm:t>
        <a:bodyPr/>
        <a:lstStyle/>
        <a:p>
          <a:endParaRPr lang="en-US"/>
        </a:p>
      </dgm:t>
    </dgm:pt>
    <dgm:pt modelId="{612249E0-4D49-42D6-9307-F5261812C579}" type="sibTrans" cxnId="{217518C9-EB98-47FB-8B9A-C1E4A7EF9323}">
      <dgm:prSet/>
      <dgm:spPr/>
      <dgm:t>
        <a:bodyPr/>
        <a:lstStyle/>
        <a:p>
          <a:endParaRPr lang="en-US"/>
        </a:p>
      </dgm:t>
    </dgm:pt>
    <dgm:pt modelId="{621B3D85-22FD-48B1-9B17-929A00CDB65A}">
      <dgm:prSet phldrT="[Text]"/>
      <dgm:spPr/>
      <dgm:t>
        <a:bodyPr/>
        <a:lstStyle/>
        <a:p>
          <a:r>
            <a:rPr lang="en-US" dirty="0"/>
            <a:t>Process file</a:t>
          </a:r>
          <a:br>
            <a:rPr lang="en-US" dirty="0"/>
          </a:br>
          <a:r>
            <a:rPr lang="en-US" dirty="0"/>
            <a:t>(read or write)</a:t>
          </a:r>
        </a:p>
      </dgm:t>
    </dgm:pt>
    <dgm:pt modelId="{780227C2-6F03-4E9F-B5D0-C20F6953C510}" type="parTrans" cxnId="{82EA62F7-B63C-42A0-B2DF-068BFEBA2B5E}">
      <dgm:prSet/>
      <dgm:spPr/>
      <dgm:t>
        <a:bodyPr/>
        <a:lstStyle/>
        <a:p>
          <a:endParaRPr lang="en-US"/>
        </a:p>
      </dgm:t>
    </dgm:pt>
    <dgm:pt modelId="{09410A0E-8ADA-411C-AF44-C15B6BF894B7}" type="sibTrans" cxnId="{82EA62F7-B63C-42A0-B2DF-068BFEBA2B5E}">
      <dgm:prSet/>
      <dgm:spPr/>
      <dgm:t>
        <a:bodyPr/>
        <a:lstStyle/>
        <a:p>
          <a:endParaRPr lang="en-US"/>
        </a:p>
      </dgm:t>
    </dgm:pt>
    <dgm:pt modelId="{8CA2F7BF-7896-4EC8-92E0-56D2E6D3CAB9}">
      <dgm:prSet phldrT="[Text]"/>
      <dgm:spPr/>
      <dgm:t>
        <a:bodyPr/>
        <a:lstStyle/>
        <a:p>
          <a:r>
            <a:rPr lang="en-US" dirty="0"/>
            <a:t>Close </a:t>
          </a:r>
        </a:p>
        <a:p>
          <a:r>
            <a:rPr lang="en-US" dirty="0"/>
            <a:t>file</a:t>
          </a:r>
        </a:p>
      </dgm:t>
    </dgm:pt>
    <dgm:pt modelId="{A12D4DAB-0B08-44FE-BEB0-2B2B36038717}" type="parTrans" cxnId="{9245A476-A2A8-48CA-8499-120F4139B828}">
      <dgm:prSet/>
      <dgm:spPr/>
      <dgm:t>
        <a:bodyPr/>
        <a:lstStyle/>
        <a:p>
          <a:endParaRPr lang="en-US"/>
        </a:p>
      </dgm:t>
    </dgm:pt>
    <dgm:pt modelId="{49CBB040-A1CB-4E7D-81BA-4C79EE903860}" type="sibTrans" cxnId="{9245A476-A2A8-48CA-8499-120F4139B828}">
      <dgm:prSet/>
      <dgm:spPr/>
      <dgm:t>
        <a:bodyPr/>
        <a:lstStyle/>
        <a:p>
          <a:endParaRPr lang="en-US"/>
        </a:p>
      </dgm:t>
    </dgm:pt>
    <dgm:pt modelId="{61A1A9BE-3821-4674-BF2A-420674384665}" type="pres">
      <dgm:prSet presAssocID="{280CCD48-F619-4299-8ABC-FE3FAAF73DD0}" presName="Name0" presStyleCnt="0">
        <dgm:presLayoutVars>
          <dgm:dir/>
          <dgm:resizeHandles val="exact"/>
        </dgm:presLayoutVars>
      </dgm:prSet>
      <dgm:spPr/>
    </dgm:pt>
    <dgm:pt modelId="{2E2D8404-8FF0-4600-A974-51B89CB65DF4}" type="pres">
      <dgm:prSet presAssocID="{029E41E5-EEAD-408B-8739-DC1E980866E3}" presName="node" presStyleLbl="node1" presStyleIdx="0" presStyleCnt="3">
        <dgm:presLayoutVars>
          <dgm:bulletEnabled val="1"/>
        </dgm:presLayoutVars>
      </dgm:prSet>
      <dgm:spPr/>
    </dgm:pt>
    <dgm:pt modelId="{98DF8BF5-A5F0-4EE1-8154-3009B62771D6}" type="pres">
      <dgm:prSet presAssocID="{612249E0-4D49-42D6-9307-F5261812C579}" presName="sibTrans" presStyleLbl="sibTrans2D1" presStyleIdx="0" presStyleCnt="2"/>
      <dgm:spPr/>
    </dgm:pt>
    <dgm:pt modelId="{FF789BCB-6363-4BD3-8B3E-8461DF902B00}" type="pres">
      <dgm:prSet presAssocID="{612249E0-4D49-42D6-9307-F5261812C579}" presName="connectorText" presStyleLbl="sibTrans2D1" presStyleIdx="0" presStyleCnt="2"/>
      <dgm:spPr/>
    </dgm:pt>
    <dgm:pt modelId="{9F07EF78-722F-4C41-9BC2-6E833869FBD3}" type="pres">
      <dgm:prSet presAssocID="{621B3D85-22FD-48B1-9B17-929A00CDB65A}" presName="node" presStyleLbl="node1" presStyleIdx="1" presStyleCnt="3">
        <dgm:presLayoutVars>
          <dgm:bulletEnabled val="1"/>
        </dgm:presLayoutVars>
      </dgm:prSet>
      <dgm:spPr/>
    </dgm:pt>
    <dgm:pt modelId="{43561ED2-5A7A-4C78-8A1E-86E2D639F6A2}" type="pres">
      <dgm:prSet presAssocID="{09410A0E-8ADA-411C-AF44-C15B6BF894B7}" presName="sibTrans" presStyleLbl="sibTrans2D1" presStyleIdx="1" presStyleCnt="2"/>
      <dgm:spPr/>
    </dgm:pt>
    <dgm:pt modelId="{2657F9C7-4C85-4D7D-B620-AB5653B3FC7D}" type="pres">
      <dgm:prSet presAssocID="{09410A0E-8ADA-411C-AF44-C15B6BF894B7}" presName="connectorText" presStyleLbl="sibTrans2D1" presStyleIdx="1" presStyleCnt="2"/>
      <dgm:spPr/>
    </dgm:pt>
    <dgm:pt modelId="{DDD77F6B-02D2-49A3-958B-749E15DC9718}" type="pres">
      <dgm:prSet presAssocID="{8CA2F7BF-7896-4EC8-92E0-56D2E6D3CAB9}" presName="node" presStyleLbl="node1" presStyleIdx="2" presStyleCnt="3" custLinFactNeighborX="837" custLinFactNeighborY="1535">
        <dgm:presLayoutVars>
          <dgm:bulletEnabled val="1"/>
        </dgm:presLayoutVars>
      </dgm:prSet>
      <dgm:spPr/>
    </dgm:pt>
  </dgm:ptLst>
  <dgm:cxnLst>
    <dgm:cxn modelId="{EAF37A01-E72D-4FD2-9379-47B8ED5A59BB}" type="presOf" srcId="{09410A0E-8ADA-411C-AF44-C15B6BF894B7}" destId="{2657F9C7-4C85-4D7D-B620-AB5653B3FC7D}" srcOrd="1" destOrd="0" presId="urn:microsoft.com/office/officeart/2005/8/layout/process1"/>
    <dgm:cxn modelId="{DC0BC415-0438-4132-9470-9938EF3C6E23}" type="presOf" srcId="{612249E0-4D49-42D6-9307-F5261812C579}" destId="{FF789BCB-6363-4BD3-8B3E-8461DF902B00}" srcOrd="1" destOrd="0" presId="urn:microsoft.com/office/officeart/2005/8/layout/process1"/>
    <dgm:cxn modelId="{86F18316-120C-4456-BFFA-8650DED83821}" type="presOf" srcId="{612249E0-4D49-42D6-9307-F5261812C579}" destId="{98DF8BF5-A5F0-4EE1-8154-3009B62771D6}" srcOrd="0" destOrd="0" presId="urn:microsoft.com/office/officeart/2005/8/layout/process1"/>
    <dgm:cxn modelId="{A9DE261C-6E0F-411B-99F7-B64BE2ABE89E}" type="presOf" srcId="{029E41E5-EEAD-408B-8739-DC1E980866E3}" destId="{2E2D8404-8FF0-4600-A974-51B89CB65DF4}" srcOrd="0" destOrd="0" presId="urn:microsoft.com/office/officeart/2005/8/layout/process1"/>
    <dgm:cxn modelId="{C74FBF53-88BB-4BD9-A0AE-E1CC8B9DD940}" type="presOf" srcId="{280CCD48-F619-4299-8ABC-FE3FAAF73DD0}" destId="{61A1A9BE-3821-4674-BF2A-420674384665}" srcOrd="0" destOrd="0" presId="urn:microsoft.com/office/officeart/2005/8/layout/process1"/>
    <dgm:cxn modelId="{9245A476-A2A8-48CA-8499-120F4139B828}" srcId="{280CCD48-F619-4299-8ABC-FE3FAAF73DD0}" destId="{8CA2F7BF-7896-4EC8-92E0-56D2E6D3CAB9}" srcOrd="2" destOrd="0" parTransId="{A12D4DAB-0B08-44FE-BEB0-2B2B36038717}" sibTransId="{49CBB040-A1CB-4E7D-81BA-4C79EE903860}"/>
    <dgm:cxn modelId="{278847A2-46B5-44A7-8B5E-B11570023A9A}" type="presOf" srcId="{621B3D85-22FD-48B1-9B17-929A00CDB65A}" destId="{9F07EF78-722F-4C41-9BC2-6E833869FBD3}" srcOrd="0" destOrd="0" presId="urn:microsoft.com/office/officeart/2005/8/layout/process1"/>
    <dgm:cxn modelId="{217518C9-EB98-47FB-8B9A-C1E4A7EF9323}" srcId="{280CCD48-F619-4299-8ABC-FE3FAAF73DD0}" destId="{029E41E5-EEAD-408B-8739-DC1E980866E3}" srcOrd="0" destOrd="0" parTransId="{730C77FE-84F2-4CEC-9C53-66CBD6C4E20D}" sibTransId="{612249E0-4D49-42D6-9307-F5261812C579}"/>
    <dgm:cxn modelId="{EEBD99E7-46F0-40E8-8448-57C3A08B527C}" type="presOf" srcId="{8CA2F7BF-7896-4EC8-92E0-56D2E6D3CAB9}" destId="{DDD77F6B-02D2-49A3-958B-749E15DC9718}" srcOrd="0" destOrd="0" presId="urn:microsoft.com/office/officeart/2005/8/layout/process1"/>
    <dgm:cxn modelId="{946708F0-69E0-4594-9832-406DB44A9AED}" type="presOf" srcId="{09410A0E-8ADA-411C-AF44-C15B6BF894B7}" destId="{43561ED2-5A7A-4C78-8A1E-86E2D639F6A2}" srcOrd="0" destOrd="0" presId="urn:microsoft.com/office/officeart/2005/8/layout/process1"/>
    <dgm:cxn modelId="{82EA62F7-B63C-42A0-B2DF-068BFEBA2B5E}" srcId="{280CCD48-F619-4299-8ABC-FE3FAAF73DD0}" destId="{621B3D85-22FD-48B1-9B17-929A00CDB65A}" srcOrd="1" destOrd="0" parTransId="{780227C2-6F03-4E9F-B5D0-C20F6953C510}" sibTransId="{09410A0E-8ADA-411C-AF44-C15B6BF894B7}"/>
    <dgm:cxn modelId="{A1BAFDFB-A99C-4404-B7D7-41F539880652}" type="presParOf" srcId="{61A1A9BE-3821-4674-BF2A-420674384665}" destId="{2E2D8404-8FF0-4600-A974-51B89CB65DF4}" srcOrd="0" destOrd="0" presId="urn:microsoft.com/office/officeart/2005/8/layout/process1"/>
    <dgm:cxn modelId="{08E821DC-D779-4D83-8F11-0D0E3CFDEC87}" type="presParOf" srcId="{61A1A9BE-3821-4674-BF2A-420674384665}" destId="{98DF8BF5-A5F0-4EE1-8154-3009B62771D6}" srcOrd="1" destOrd="0" presId="urn:microsoft.com/office/officeart/2005/8/layout/process1"/>
    <dgm:cxn modelId="{F8F8F74A-B72A-46EE-A8CB-CED1642E3F54}" type="presParOf" srcId="{98DF8BF5-A5F0-4EE1-8154-3009B62771D6}" destId="{FF789BCB-6363-4BD3-8B3E-8461DF902B00}" srcOrd="0" destOrd="0" presId="urn:microsoft.com/office/officeart/2005/8/layout/process1"/>
    <dgm:cxn modelId="{EA6C5D65-5795-424C-BCF7-002E4876032E}" type="presParOf" srcId="{61A1A9BE-3821-4674-BF2A-420674384665}" destId="{9F07EF78-722F-4C41-9BC2-6E833869FBD3}" srcOrd="2" destOrd="0" presId="urn:microsoft.com/office/officeart/2005/8/layout/process1"/>
    <dgm:cxn modelId="{7E52700F-22B5-43FC-B851-6D4D7EE5313C}" type="presParOf" srcId="{61A1A9BE-3821-4674-BF2A-420674384665}" destId="{43561ED2-5A7A-4C78-8A1E-86E2D639F6A2}" srcOrd="3" destOrd="0" presId="urn:microsoft.com/office/officeart/2005/8/layout/process1"/>
    <dgm:cxn modelId="{19F94ED1-2803-4DA0-B434-9E63272C500E}" type="presParOf" srcId="{43561ED2-5A7A-4C78-8A1E-86E2D639F6A2}" destId="{2657F9C7-4C85-4D7D-B620-AB5653B3FC7D}" srcOrd="0" destOrd="0" presId="urn:microsoft.com/office/officeart/2005/8/layout/process1"/>
    <dgm:cxn modelId="{A4DC67B6-E1CE-4A6D-9616-9AE4E16F7356}" type="presParOf" srcId="{61A1A9BE-3821-4674-BF2A-420674384665}" destId="{DDD77F6B-02D2-49A3-958B-749E15DC9718}"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2D8404-8FF0-4600-A974-51B89CB65DF4}">
      <dsp:nvSpPr>
        <dsp:cNvPr id="0" name=""/>
        <dsp:cNvSpPr/>
      </dsp:nvSpPr>
      <dsp:spPr>
        <a:xfrm>
          <a:off x="6122" y="188249"/>
          <a:ext cx="1829976" cy="109798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Open</a:t>
          </a:r>
        </a:p>
        <a:p>
          <a:pPr marL="0" lvl="0" indent="0" algn="ctr" defTabSz="933450">
            <a:lnSpc>
              <a:spcPct val="90000"/>
            </a:lnSpc>
            <a:spcBef>
              <a:spcPct val="0"/>
            </a:spcBef>
            <a:spcAft>
              <a:spcPct val="35000"/>
            </a:spcAft>
            <a:buNone/>
          </a:pPr>
          <a:r>
            <a:rPr lang="en-US" sz="2100" kern="1200" dirty="0"/>
            <a:t>file</a:t>
          </a:r>
        </a:p>
      </dsp:txBody>
      <dsp:txXfrm>
        <a:off x="38281" y="220408"/>
        <a:ext cx="1765658" cy="1033667"/>
      </dsp:txXfrm>
    </dsp:sp>
    <dsp:sp modelId="{98DF8BF5-A5F0-4EE1-8154-3009B62771D6}">
      <dsp:nvSpPr>
        <dsp:cNvPr id="0" name=""/>
        <dsp:cNvSpPr/>
      </dsp:nvSpPr>
      <dsp:spPr>
        <a:xfrm>
          <a:off x="2019096" y="510325"/>
          <a:ext cx="387954" cy="45383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019096" y="601092"/>
        <a:ext cx="271568" cy="272300"/>
      </dsp:txXfrm>
    </dsp:sp>
    <dsp:sp modelId="{9F07EF78-722F-4C41-9BC2-6E833869FBD3}">
      <dsp:nvSpPr>
        <dsp:cNvPr id="0" name=""/>
        <dsp:cNvSpPr/>
      </dsp:nvSpPr>
      <dsp:spPr>
        <a:xfrm>
          <a:off x="2568089" y="188249"/>
          <a:ext cx="1829976" cy="109798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Process file</a:t>
          </a:r>
          <a:br>
            <a:rPr lang="en-US" sz="2100" kern="1200" dirty="0"/>
          </a:br>
          <a:r>
            <a:rPr lang="en-US" sz="2100" kern="1200" dirty="0"/>
            <a:t>(read or write)</a:t>
          </a:r>
        </a:p>
      </dsp:txBody>
      <dsp:txXfrm>
        <a:off x="2600248" y="220408"/>
        <a:ext cx="1765658" cy="1033667"/>
      </dsp:txXfrm>
    </dsp:sp>
    <dsp:sp modelId="{43561ED2-5A7A-4C78-8A1E-86E2D639F6A2}">
      <dsp:nvSpPr>
        <dsp:cNvPr id="0" name=""/>
        <dsp:cNvSpPr/>
      </dsp:nvSpPr>
      <dsp:spPr>
        <a:xfrm rot="22561">
          <a:off x="4582589" y="518825"/>
          <a:ext cx="391208" cy="45383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4582590" y="609207"/>
        <a:ext cx="273846" cy="272300"/>
      </dsp:txXfrm>
    </dsp:sp>
    <dsp:sp modelId="{DDD77F6B-02D2-49A3-958B-749E15DC9718}">
      <dsp:nvSpPr>
        <dsp:cNvPr id="0" name=""/>
        <dsp:cNvSpPr/>
      </dsp:nvSpPr>
      <dsp:spPr>
        <a:xfrm>
          <a:off x="5136178" y="205103"/>
          <a:ext cx="1829976" cy="109798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Close </a:t>
          </a:r>
        </a:p>
        <a:p>
          <a:pPr marL="0" lvl="0" indent="0" algn="ctr" defTabSz="933450">
            <a:lnSpc>
              <a:spcPct val="90000"/>
            </a:lnSpc>
            <a:spcBef>
              <a:spcPct val="0"/>
            </a:spcBef>
            <a:spcAft>
              <a:spcPct val="35000"/>
            </a:spcAft>
            <a:buNone/>
          </a:pPr>
          <a:r>
            <a:rPr lang="en-US" sz="2100" kern="1200" dirty="0"/>
            <a:t>file</a:t>
          </a:r>
        </a:p>
      </dsp:txBody>
      <dsp:txXfrm>
        <a:off x="5168337" y="237262"/>
        <a:ext cx="1765658" cy="103366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45046B-E3A6-4E43-9D24-8C38ABDF8202}" type="datetimeFigureOut">
              <a:t>27-11-2024</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D2CFB6-CBE2-1D40-B0FD-77D0D9479B87}" type="slidenum">
              <a:t>‹nr.›</a:t>
            </a:fld>
            <a:endParaRPr lang="nl-NL"/>
          </a:p>
        </p:txBody>
      </p:sp>
    </p:spTree>
    <p:extLst>
      <p:ext uri="{BB962C8B-B14F-4D97-AF65-F5344CB8AC3E}">
        <p14:creationId xmlns:p14="http://schemas.microsoft.com/office/powerpoint/2010/main" val="248425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047B21-E721-E94E-8C0A-F0532555091A}" type="datetimeFigureOut">
              <a:rPr lang="nl-NL" smtClean="0"/>
              <a:t>27-11-2024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8ABE2E-621C-5C4E-A155-8FB9D216AC83}" type="slidenum">
              <a:rPr lang="nl-NL" smtClean="0"/>
              <a:t>‹nr.›</a:t>
            </a:fld>
            <a:endParaRPr lang="nl-NL"/>
          </a:p>
        </p:txBody>
      </p:sp>
    </p:spTree>
    <p:extLst>
      <p:ext uri="{BB962C8B-B14F-4D97-AF65-F5344CB8AC3E}">
        <p14:creationId xmlns:p14="http://schemas.microsoft.com/office/powerpoint/2010/main" val="1743600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sz="2800"/>
            </a:lvl1pPr>
          </a:lstStyle>
          <a:p>
            <a:r>
              <a:rPr lang="nl-NL" dirty="0"/>
              <a:t>Titel </a:t>
            </a:r>
            <a:r>
              <a:rPr lang="nl-NL" dirty="0" err="1"/>
              <a:t>volgblad</a:t>
            </a:r>
            <a:r>
              <a:rPr lang="nl-NL" dirty="0"/>
              <a:t> </a:t>
            </a:r>
            <a:r>
              <a:rPr lang="nl-NL" dirty="0" err="1"/>
              <a:t>Arial</a:t>
            </a:r>
            <a:r>
              <a:rPr lang="nl-NL" dirty="0"/>
              <a:t> 28pt</a:t>
            </a:r>
          </a:p>
        </p:txBody>
      </p:sp>
      <p:sp>
        <p:nvSpPr>
          <p:cNvPr id="3" name="Tijdelijke aanduiding voor inhoud 2"/>
          <p:cNvSpPr>
            <a:spLocks noGrp="1"/>
          </p:cNvSpPr>
          <p:nvPr>
            <p:ph idx="1" hasCustomPrompt="1"/>
          </p:nvPr>
        </p:nvSpPr>
        <p:spPr/>
        <p:txBody>
          <a:bodyPr/>
          <a:lstStyle>
            <a:lvl1pPr>
              <a:defRPr sz="2400">
                <a:latin typeface="Arial"/>
                <a:cs typeface="Arial"/>
              </a:defRPr>
            </a:lvl1pPr>
            <a:lvl2pPr>
              <a:defRPr sz="2000"/>
            </a:lvl2pPr>
          </a:lstStyle>
          <a:p>
            <a:pPr lvl="0"/>
            <a:r>
              <a:rPr lang="nl-NL" dirty="0"/>
              <a:t>Klik om de tekststijl van het sjabloon te bewerken</a:t>
            </a:r>
          </a:p>
          <a:p>
            <a:pPr lvl="1"/>
            <a:r>
              <a:rPr lang="nl-NL" dirty="0"/>
              <a:t>Tweede niveau</a:t>
            </a:r>
          </a:p>
        </p:txBody>
      </p:sp>
      <p:sp>
        <p:nvSpPr>
          <p:cNvPr id="7" name="Tijdelijke aanduiding voor voettekst 4"/>
          <p:cNvSpPr>
            <a:spLocks noGrp="1"/>
          </p:cNvSpPr>
          <p:nvPr>
            <p:ph type="ftr" sz="quarter" idx="11"/>
          </p:nvPr>
        </p:nvSpPr>
        <p:spPr>
          <a:xfrm>
            <a:off x="1912139" y="4630341"/>
            <a:ext cx="4870548" cy="273844"/>
          </a:xfrm>
          <a:prstGeom prst="rect">
            <a:avLst/>
          </a:prstGeom>
        </p:spPr>
        <p:txBody>
          <a:bodyPr/>
          <a:lstStyle/>
          <a:p>
            <a:endParaRPr lang="nl-NL" dirty="0"/>
          </a:p>
        </p:txBody>
      </p:sp>
      <p:sp>
        <p:nvSpPr>
          <p:cNvPr id="8" name="Tijdelijke aanduiding voor dianummer 5"/>
          <p:cNvSpPr>
            <a:spLocks noGrp="1"/>
          </p:cNvSpPr>
          <p:nvPr>
            <p:ph type="sldNum" sz="quarter" idx="12"/>
          </p:nvPr>
        </p:nvSpPr>
        <p:spPr>
          <a:xfrm>
            <a:off x="6970292" y="4641986"/>
            <a:ext cx="829797" cy="273844"/>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4130621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800"/>
            </a:lvl1pPr>
          </a:lstStyle>
          <a:p>
            <a:r>
              <a:rPr lang="nl-NL" dirty="0"/>
              <a:t>Titel </a:t>
            </a:r>
            <a:r>
              <a:rPr lang="nl-NL" dirty="0" err="1"/>
              <a:t>volgblad</a:t>
            </a:r>
            <a:r>
              <a:rPr lang="nl-NL" dirty="0"/>
              <a:t> </a:t>
            </a:r>
            <a:r>
              <a:rPr lang="nl-NL" dirty="0" err="1"/>
              <a:t>Arial</a:t>
            </a:r>
            <a:r>
              <a:rPr lang="nl-NL" dirty="0"/>
              <a:t> 28pt</a:t>
            </a:r>
          </a:p>
        </p:txBody>
      </p:sp>
      <p:sp>
        <p:nvSpPr>
          <p:cNvPr id="3" name="Tijdelijke aanduiding voor inhoud 2"/>
          <p:cNvSpPr>
            <a:spLocks noGrp="1"/>
          </p:cNvSpPr>
          <p:nvPr>
            <p:ph sz="half" idx="1"/>
          </p:nvPr>
        </p:nvSpPr>
        <p:spPr>
          <a:xfrm>
            <a:off x="457200" y="1200151"/>
            <a:ext cx="4038600" cy="2894954"/>
          </a:xfrm>
        </p:spPr>
        <p:txBody>
          <a:bodyPr>
            <a:normAutofit/>
          </a:bodyPr>
          <a:lstStyle>
            <a:lvl1pPr>
              <a:defRPr sz="2000">
                <a:latin typeface="Arial"/>
                <a:cs typeface="Arial"/>
              </a:defRPr>
            </a:lvl1pPr>
            <a:lvl2pPr>
              <a:defRPr sz="18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4" name="Tijdelijke aanduiding voor inhoud 3"/>
          <p:cNvSpPr>
            <a:spLocks noGrp="1"/>
          </p:cNvSpPr>
          <p:nvPr>
            <p:ph sz="half" idx="2"/>
          </p:nvPr>
        </p:nvSpPr>
        <p:spPr>
          <a:xfrm>
            <a:off x="4648200" y="1200150"/>
            <a:ext cx="4038600" cy="2894955"/>
          </a:xfrm>
        </p:spPr>
        <p:txBody>
          <a:bodyPr>
            <a:normAutofit/>
          </a:bodyPr>
          <a:lstStyle>
            <a:lvl1pPr>
              <a:defRPr sz="2000">
                <a:latin typeface="Arial"/>
                <a:cs typeface="Arial"/>
              </a:defRPr>
            </a:lvl1pPr>
            <a:lvl2pPr>
              <a:defRPr sz="18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8" name="Tijdelijke aanduiding voor voettekst 4"/>
          <p:cNvSpPr>
            <a:spLocks noGrp="1"/>
          </p:cNvSpPr>
          <p:nvPr>
            <p:ph type="ftr" sz="quarter" idx="11"/>
          </p:nvPr>
        </p:nvSpPr>
        <p:spPr>
          <a:xfrm>
            <a:off x="1912139" y="4630341"/>
            <a:ext cx="4870548" cy="273844"/>
          </a:xfrm>
          <a:prstGeom prst="rect">
            <a:avLst/>
          </a:prstGeom>
        </p:spPr>
        <p:txBody>
          <a:bodyPr/>
          <a:lstStyle/>
          <a:p>
            <a:endParaRPr lang="nl-NL" dirty="0"/>
          </a:p>
        </p:txBody>
      </p:sp>
      <p:sp>
        <p:nvSpPr>
          <p:cNvPr id="9" name="Tijdelijke aanduiding voor dianummer 5"/>
          <p:cNvSpPr>
            <a:spLocks noGrp="1"/>
          </p:cNvSpPr>
          <p:nvPr>
            <p:ph type="sldNum" sz="quarter" idx="12"/>
          </p:nvPr>
        </p:nvSpPr>
        <p:spPr>
          <a:xfrm>
            <a:off x="6970292" y="4641986"/>
            <a:ext cx="829797" cy="273844"/>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2980278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800"/>
            </a:lvl1pPr>
          </a:lstStyle>
          <a:p>
            <a:r>
              <a:rPr lang="nl-NL" dirty="0"/>
              <a:t>Titel </a:t>
            </a:r>
            <a:r>
              <a:rPr lang="nl-NL" dirty="0" err="1"/>
              <a:t>volgblad</a:t>
            </a:r>
            <a:r>
              <a:rPr lang="nl-NL" dirty="0"/>
              <a:t> </a:t>
            </a:r>
            <a:r>
              <a:rPr lang="nl-NL" dirty="0" err="1"/>
              <a:t>Arial</a:t>
            </a:r>
            <a:r>
              <a:rPr lang="nl-NL" dirty="0"/>
              <a:t> 28pt</a:t>
            </a:r>
          </a:p>
        </p:txBody>
      </p:sp>
      <p:sp>
        <p:nvSpPr>
          <p:cNvPr id="4" name="Tijdelijke aanduiding voor inhoud 3"/>
          <p:cNvSpPr>
            <a:spLocks noGrp="1"/>
          </p:cNvSpPr>
          <p:nvPr>
            <p:ph sz="half" idx="2"/>
          </p:nvPr>
        </p:nvSpPr>
        <p:spPr>
          <a:xfrm>
            <a:off x="457200" y="1285598"/>
            <a:ext cx="4040188" cy="2962275"/>
          </a:xfrm>
        </p:spPr>
        <p:txBody>
          <a:bodyPr>
            <a:normAutofit/>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p:txBody>
      </p:sp>
      <p:sp>
        <p:nvSpPr>
          <p:cNvPr id="6" name="Tijdelijke aanduiding voor inhoud 5"/>
          <p:cNvSpPr>
            <a:spLocks noGrp="1"/>
          </p:cNvSpPr>
          <p:nvPr>
            <p:ph sz="quarter" idx="4"/>
          </p:nvPr>
        </p:nvSpPr>
        <p:spPr>
          <a:xfrm>
            <a:off x="4645025" y="1285598"/>
            <a:ext cx="4041775" cy="2962275"/>
          </a:xfrm>
        </p:spPr>
        <p:txBody>
          <a:bodyPr>
            <a:normAutofit/>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p:txBody>
      </p:sp>
      <p:sp>
        <p:nvSpPr>
          <p:cNvPr id="7" name="Tijdelijke aanduiding voor datum 6"/>
          <p:cNvSpPr>
            <a:spLocks noGrp="1"/>
          </p:cNvSpPr>
          <p:nvPr>
            <p:ph type="dt" sz="half" idx="10"/>
          </p:nvPr>
        </p:nvSpPr>
        <p:spPr>
          <a:xfrm>
            <a:off x="457200" y="4767263"/>
            <a:ext cx="2133600" cy="274637"/>
          </a:xfrm>
          <a:prstGeom prst="rect">
            <a:avLst/>
          </a:prstGeom>
        </p:spPr>
        <p:txBody>
          <a:bodyPr/>
          <a:lstStyle/>
          <a:p>
            <a:fld id="{4ED2B493-C1EE-714C-B8A9-F38F4D8CE6E7}" type="datetimeFigureOut">
              <a:rPr lang="nl-NL" smtClean="0"/>
              <a:t>27-11-2024</a:t>
            </a:fld>
            <a:endParaRPr lang="nl-NL" dirty="0"/>
          </a:p>
        </p:txBody>
      </p:sp>
      <p:sp>
        <p:nvSpPr>
          <p:cNvPr id="8" name="Tijdelijke aanduiding voor voettekst 7"/>
          <p:cNvSpPr>
            <a:spLocks noGrp="1"/>
          </p:cNvSpPr>
          <p:nvPr>
            <p:ph type="ftr" sz="quarter" idx="11"/>
          </p:nvPr>
        </p:nvSpPr>
        <p:spPr>
          <a:xfrm>
            <a:off x="1738642" y="4767263"/>
            <a:ext cx="4281158" cy="274637"/>
          </a:xfrm>
          <a:prstGeom prst="rect">
            <a:avLst/>
          </a:prstGeom>
        </p:spPr>
        <p:txBody>
          <a:bodyPr/>
          <a:lstStyle/>
          <a:p>
            <a:endParaRPr lang="nl-NL"/>
          </a:p>
        </p:txBody>
      </p:sp>
      <p:sp>
        <p:nvSpPr>
          <p:cNvPr id="9" name="Tijdelijke aanduiding voor dianummer 8"/>
          <p:cNvSpPr>
            <a:spLocks noGrp="1"/>
          </p:cNvSpPr>
          <p:nvPr>
            <p:ph type="sldNum" sz="quarter" idx="12"/>
          </p:nvPr>
        </p:nvSpPr>
        <p:spPr>
          <a:xfrm>
            <a:off x="6553200" y="4767263"/>
            <a:ext cx="1610267" cy="274637"/>
          </a:xfrm>
          <a:prstGeom prst="rect">
            <a:avLst/>
          </a:prstGeom>
        </p:spPr>
        <p:txBody>
          <a:bodyPr/>
          <a:lstStyle/>
          <a:p>
            <a:fld id="{F3BC6476-EA18-C04A-BD06-B622CA55CE7C}" type="slidenum">
              <a:rPr lang="nl-NL" smtClean="0"/>
              <a:t>‹nr.›</a:t>
            </a:fld>
            <a:endParaRPr lang="nl-NL"/>
          </a:p>
        </p:txBody>
      </p:sp>
    </p:spTree>
    <p:extLst>
      <p:ext uri="{BB962C8B-B14F-4D97-AF65-F5344CB8AC3E}">
        <p14:creationId xmlns:p14="http://schemas.microsoft.com/office/powerpoint/2010/main" val="357815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450"/>
          </a:xfrm>
        </p:spPr>
        <p:txBody>
          <a:bodyPr anchor="b">
            <a:noAutofit/>
          </a:bodyPr>
          <a:lstStyle>
            <a:lvl1pPr algn="l">
              <a:defRPr sz="2000" b="1"/>
            </a:lvl1pPr>
          </a:lstStyle>
          <a:p>
            <a:r>
              <a:rPr lang="en-US"/>
              <a:t>Click to edit Master title style</a:t>
            </a:r>
            <a:endParaRPr lang="nl-NL" dirty="0"/>
          </a:p>
        </p:txBody>
      </p:sp>
      <p:sp>
        <p:nvSpPr>
          <p:cNvPr id="3" name="Tijdelijke aanduiding voor afbeelding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NL" dirty="0"/>
          </a:p>
        </p:txBody>
      </p:sp>
      <p:sp>
        <p:nvSpPr>
          <p:cNvPr id="4" name="Tijdelijke aanduiding voor tekst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220939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Titelblad_NL">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7" y="2029"/>
            <a:ext cx="9134075" cy="5139440"/>
          </a:xfrm>
          <a:prstGeom prst="rect">
            <a:avLst/>
          </a:prstGeom>
        </p:spPr>
      </p:pic>
      <p:sp>
        <p:nvSpPr>
          <p:cNvPr id="9" name="Tijdelijke aanduiding voor voettekst 5"/>
          <p:cNvSpPr>
            <a:spLocks noGrp="1"/>
          </p:cNvSpPr>
          <p:nvPr>
            <p:ph type="ftr" sz="quarter" idx="11"/>
          </p:nvPr>
        </p:nvSpPr>
        <p:spPr>
          <a:xfrm>
            <a:off x="1492468" y="4630341"/>
            <a:ext cx="6366115" cy="273844"/>
          </a:xfrm>
          <a:prstGeom prst="rect">
            <a:avLst/>
          </a:prstGeom>
        </p:spPr>
        <p:txBody>
          <a:bodyPr/>
          <a:lstStyle>
            <a:lvl1pPr>
              <a:defRPr>
                <a:solidFill>
                  <a:srgbClr val="FFFFFF"/>
                </a:solidFill>
              </a:defRPr>
            </a:lvl1pPr>
          </a:lstStyle>
          <a:p>
            <a:endParaRPr lang="nl-NL" dirty="0"/>
          </a:p>
        </p:txBody>
      </p:sp>
      <p:sp>
        <p:nvSpPr>
          <p:cNvPr id="10" name="Tijdelijke aanduiding voor dianummer 6"/>
          <p:cNvSpPr>
            <a:spLocks noGrp="1"/>
          </p:cNvSpPr>
          <p:nvPr>
            <p:ph type="sldNum" sz="quarter" idx="12"/>
          </p:nvPr>
        </p:nvSpPr>
        <p:spPr>
          <a:xfrm>
            <a:off x="8046189" y="4641986"/>
            <a:ext cx="829797" cy="273844"/>
          </a:xfrm>
          <a:prstGeom prst="rect">
            <a:avLst/>
          </a:prstGeom>
        </p:spPr>
        <p:txBody>
          <a:bodyPr/>
          <a:lstStyle>
            <a:lvl1pPr>
              <a:defRPr>
                <a:solidFill>
                  <a:srgbClr val="FFFFFF"/>
                </a:solidFill>
              </a:defRPr>
            </a:lvl1pPr>
          </a:lstStyle>
          <a:p>
            <a:fld id="{CC1A7FFB-7E9A-E347-8F80-8E2C647B3625}" type="slidenum">
              <a:rPr lang="nl-NL"/>
              <a:pPr/>
              <a:t>‹nr.›</a:t>
            </a:fld>
            <a:endParaRPr lang="nl-NL"/>
          </a:p>
        </p:txBody>
      </p:sp>
      <p:sp>
        <p:nvSpPr>
          <p:cNvPr id="2" name="Titel 1"/>
          <p:cNvSpPr>
            <a:spLocks noGrp="1"/>
          </p:cNvSpPr>
          <p:nvPr>
            <p:ph type="title"/>
          </p:nvPr>
        </p:nvSpPr>
        <p:spPr>
          <a:xfrm>
            <a:off x="1492468" y="1400775"/>
            <a:ext cx="7383518" cy="857250"/>
          </a:xfrm>
        </p:spPr>
        <p:txBody>
          <a:bodyPr/>
          <a:lstStyle/>
          <a:p>
            <a:r>
              <a:rPr lang="en-US"/>
              <a:t>Click to edit Master title style</a:t>
            </a:r>
            <a:endParaRPr lang="nl-NL" dirty="0"/>
          </a:p>
        </p:txBody>
      </p:sp>
      <p:sp>
        <p:nvSpPr>
          <p:cNvPr id="12" name="Tijdelijke aanduiding voor inhoud 2"/>
          <p:cNvSpPr>
            <a:spLocks noGrp="1"/>
          </p:cNvSpPr>
          <p:nvPr>
            <p:ph idx="1" hasCustomPrompt="1"/>
          </p:nvPr>
        </p:nvSpPr>
        <p:spPr>
          <a:xfrm>
            <a:off x="1492468" y="2221509"/>
            <a:ext cx="7383518" cy="2192807"/>
          </a:xfrm>
        </p:spPr>
        <p:txBody>
          <a:bodyPr/>
          <a:lstStyle>
            <a:lvl1pPr>
              <a:defRPr sz="2400">
                <a:latin typeface="Arial"/>
                <a:cs typeface="Arial"/>
              </a:defRPr>
            </a:lvl1pPr>
            <a:lvl2pPr>
              <a:defRPr sz="2000"/>
            </a:lvl2pPr>
          </a:lstStyle>
          <a:p>
            <a:pPr lvl="0"/>
            <a:r>
              <a:rPr lang="nl-NL" dirty="0"/>
              <a:t>Klik om de tekststijl van het sjabloon te bewerken</a:t>
            </a:r>
          </a:p>
          <a:p>
            <a:pPr lvl="1"/>
            <a:r>
              <a:rPr lang="nl-NL" dirty="0"/>
              <a:t>Tweede niveau</a:t>
            </a:r>
          </a:p>
        </p:txBody>
      </p:sp>
    </p:spTree>
    <p:extLst>
      <p:ext uri="{BB962C8B-B14F-4D97-AF65-F5344CB8AC3E}">
        <p14:creationId xmlns:p14="http://schemas.microsoft.com/office/powerpoint/2010/main" val="3480479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elblad_NL">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7" y="2029"/>
            <a:ext cx="9134075" cy="5139439"/>
          </a:xfrm>
          <a:prstGeom prst="rect">
            <a:avLst/>
          </a:prstGeom>
        </p:spPr>
      </p:pic>
      <p:sp>
        <p:nvSpPr>
          <p:cNvPr id="9" name="Tijdelijke aanduiding voor voettekst 5"/>
          <p:cNvSpPr>
            <a:spLocks noGrp="1"/>
          </p:cNvSpPr>
          <p:nvPr>
            <p:ph type="ftr" sz="quarter" idx="11"/>
          </p:nvPr>
        </p:nvSpPr>
        <p:spPr>
          <a:xfrm>
            <a:off x="1492468" y="4630341"/>
            <a:ext cx="6366115" cy="273844"/>
          </a:xfrm>
          <a:prstGeom prst="rect">
            <a:avLst/>
          </a:prstGeom>
        </p:spPr>
        <p:txBody>
          <a:bodyPr/>
          <a:lstStyle>
            <a:lvl1pPr>
              <a:defRPr>
                <a:solidFill>
                  <a:srgbClr val="FFFFFF"/>
                </a:solidFill>
              </a:defRPr>
            </a:lvl1pPr>
          </a:lstStyle>
          <a:p>
            <a:endParaRPr lang="nl-NL" dirty="0"/>
          </a:p>
        </p:txBody>
      </p:sp>
      <p:sp>
        <p:nvSpPr>
          <p:cNvPr id="10" name="Tijdelijke aanduiding voor dianummer 6"/>
          <p:cNvSpPr>
            <a:spLocks noGrp="1"/>
          </p:cNvSpPr>
          <p:nvPr>
            <p:ph type="sldNum" sz="quarter" idx="12"/>
          </p:nvPr>
        </p:nvSpPr>
        <p:spPr>
          <a:xfrm>
            <a:off x="8046189" y="4641986"/>
            <a:ext cx="829797" cy="273844"/>
          </a:xfrm>
          <a:prstGeom prst="rect">
            <a:avLst/>
          </a:prstGeom>
        </p:spPr>
        <p:txBody>
          <a:bodyPr/>
          <a:lstStyle>
            <a:lvl1pPr>
              <a:defRPr>
                <a:solidFill>
                  <a:srgbClr val="FFFFFF"/>
                </a:solidFill>
              </a:defRPr>
            </a:lvl1pPr>
          </a:lstStyle>
          <a:p>
            <a:fld id="{CC1A7FFB-7E9A-E347-8F80-8E2C647B3625}" type="slidenum">
              <a:rPr lang="nl-NL"/>
              <a:pPr/>
              <a:t>‹nr.›</a:t>
            </a:fld>
            <a:endParaRPr lang="nl-NL"/>
          </a:p>
        </p:txBody>
      </p:sp>
      <p:sp>
        <p:nvSpPr>
          <p:cNvPr id="2" name="Titel 1"/>
          <p:cNvSpPr>
            <a:spLocks noGrp="1"/>
          </p:cNvSpPr>
          <p:nvPr>
            <p:ph type="title"/>
          </p:nvPr>
        </p:nvSpPr>
        <p:spPr>
          <a:xfrm>
            <a:off x="1492468" y="1400775"/>
            <a:ext cx="7383518" cy="857250"/>
          </a:xfrm>
        </p:spPr>
        <p:txBody>
          <a:bodyPr/>
          <a:lstStyle/>
          <a:p>
            <a:r>
              <a:rPr lang="en-US"/>
              <a:t>Click to edit Master title style</a:t>
            </a:r>
            <a:endParaRPr lang="nl-NL" dirty="0"/>
          </a:p>
        </p:txBody>
      </p:sp>
      <p:sp>
        <p:nvSpPr>
          <p:cNvPr id="12" name="Tijdelijke aanduiding voor inhoud 2"/>
          <p:cNvSpPr>
            <a:spLocks noGrp="1"/>
          </p:cNvSpPr>
          <p:nvPr>
            <p:ph idx="1" hasCustomPrompt="1"/>
          </p:nvPr>
        </p:nvSpPr>
        <p:spPr>
          <a:xfrm>
            <a:off x="1492468" y="2221509"/>
            <a:ext cx="7383518" cy="2192807"/>
          </a:xfrm>
        </p:spPr>
        <p:txBody>
          <a:bodyPr/>
          <a:lstStyle>
            <a:lvl1pPr>
              <a:defRPr sz="2400">
                <a:latin typeface="Arial"/>
                <a:cs typeface="Arial"/>
              </a:defRPr>
            </a:lvl1pPr>
            <a:lvl2pPr>
              <a:defRPr sz="2000"/>
            </a:lvl2pPr>
          </a:lstStyle>
          <a:p>
            <a:pPr lvl="0"/>
            <a:r>
              <a:rPr lang="nl-NL" dirty="0"/>
              <a:t>Klik om de tekststijl van het sjabloon te bewerken</a:t>
            </a:r>
          </a:p>
          <a:p>
            <a:pPr lvl="1"/>
            <a:r>
              <a:rPr lang="nl-NL" dirty="0"/>
              <a:t>Tweede niveau</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ee objecten">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4" y="2029"/>
            <a:ext cx="9134075" cy="5139440"/>
          </a:xfrm>
          <a:prstGeom prst="rect">
            <a:avLst/>
          </a:prstGeom>
        </p:spPr>
      </p:pic>
      <p:sp>
        <p:nvSpPr>
          <p:cNvPr id="8" name="Tijdelijke aanduiding voor voettekst 4"/>
          <p:cNvSpPr>
            <a:spLocks noGrp="1"/>
          </p:cNvSpPr>
          <p:nvPr>
            <p:ph type="ftr" sz="quarter" idx="11"/>
          </p:nvPr>
        </p:nvSpPr>
        <p:spPr>
          <a:xfrm>
            <a:off x="1676400" y="4630341"/>
            <a:ext cx="6182182" cy="273844"/>
          </a:xfrm>
          <a:prstGeom prst="rect">
            <a:avLst/>
          </a:prstGeom>
        </p:spPr>
        <p:txBody>
          <a:bodyPr/>
          <a:lstStyle/>
          <a:p>
            <a:endParaRPr lang="nl-NL" dirty="0"/>
          </a:p>
        </p:txBody>
      </p:sp>
      <p:sp>
        <p:nvSpPr>
          <p:cNvPr id="9" name="Tijdelijke aanduiding voor dianummer 5"/>
          <p:cNvSpPr>
            <a:spLocks noGrp="1"/>
          </p:cNvSpPr>
          <p:nvPr>
            <p:ph type="sldNum" sz="quarter" idx="12"/>
          </p:nvPr>
        </p:nvSpPr>
        <p:spPr>
          <a:xfrm>
            <a:off x="8046187" y="4641986"/>
            <a:ext cx="829797" cy="273844"/>
          </a:xfrm>
          <a:prstGeom prst="rect">
            <a:avLst/>
          </a:prstGeom>
        </p:spPr>
        <p:txBody>
          <a:bodyPr/>
          <a:lstStyle/>
          <a:p>
            <a:fld id="{CC1A7FFB-7E9A-E347-8F80-8E2C647B3625}" type="slidenum">
              <a:rPr lang="nl-NL"/>
              <a:t>‹nr.›</a:t>
            </a:fld>
            <a:endParaRPr lang="nl-NL"/>
          </a:p>
        </p:txBody>
      </p:sp>
      <p:sp>
        <p:nvSpPr>
          <p:cNvPr id="13" name="Titel 1"/>
          <p:cNvSpPr>
            <a:spLocks noGrp="1"/>
          </p:cNvSpPr>
          <p:nvPr>
            <p:ph type="title"/>
          </p:nvPr>
        </p:nvSpPr>
        <p:spPr>
          <a:xfrm>
            <a:off x="1676400" y="1204346"/>
            <a:ext cx="7199586" cy="857250"/>
          </a:xfrm>
        </p:spPr>
        <p:txBody>
          <a:bodyPr/>
          <a:lstStyle>
            <a:lvl1pPr algn="r">
              <a:defRPr/>
            </a:lvl1pPr>
          </a:lstStyle>
          <a:p>
            <a:r>
              <a:rPr lang="en-US"/>
              <a:t>Click to edit Master title style</a:t>
            </a:r>
            <a:endParaRPr lang="nl-NL" dirty="0"/>
          </a:p>
        </p:txBody>
      </p:sp>
      <p:sp>
        <p:nvSpPr>
          <p:cNvPr id="14" name="Tijdelijke aanduiding voor inhoud 2"/>
          <p:cNvSpPr>
            <a:spLocks noGrp="1"/>
          </p:cNvSpPr>
          <p:nvPr>
            <p:ph idx="1" hasCustomPrompt="1"/>
          </p:nvPr>
        </p:nvSpPr>
        <p:spPr>
          <a:xfrm>
            <a:off x="1676400" y="2107096"/>
            <a:ext cx="7199586" cy="2447865"/>
          </a:xfrm>
        </p:spPr>
        <p:txBody>
          <a:bodyPr/>
          <a:lstStyle>
            <a:lvl1pPr algn="r">
              <a:defRPr sz="2400">
                <a:latin typeface="Arial"/>
                <a:cs typeface="Arial"/>
              </a:defRPr>
            </a:lvl1pPr>
            <a:lvl2pPr algn="r">
              <a:defRPr sz="2000"/>
            </a:lvl2pPr>
          </a:lstStyle>
          <a:p>
            <a:pPr lvl="0"/>
            <a:r>
              <a:rPr lang="nl-NL" dirty="0"/>
              <a:t>Klik om de tekststijl van het sjabloon te bewerken</a:t>
            </a:r>
          </a:p>
          <a:p>
            <a:pPr lvl="1"/>
            <a:r>
              <a:rPr lang="nl-NL" dirty="0"/>
              <a:t>Tweede niveau</a:t>
            </a:r>
          </a:p>
        </p:txBody>
      </p:sp>
    </p:spTree>
    <p:extLst>
      <p:ext uri="{BB962C8B-B14F-4D97-AF65-F5344CB8AC3E}">
        <p14:creationId xmlns:p14="http://schemas.microsoft.com/office/powerpoint/2010/main" val="437370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607" y="2030"/>
            <a:ext cx="9134076" cy="5139440"/>
          </a:xfrm>
          <a:prstGeom prst="rect">
            <a:avLst/>
          </a:prstGeom>
        </p:spPr>
      </p:pic>
      <p:sp>
        <p:nvSpPr>
          <p:cNvPr id="2" name="Tijdelijke aanduiding voor titel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nl-NL" dirty="0"/>
              <a:t>Titel van presentatie, </a:t>
            </a:r>
            <a:r>
              <a:rPr lang="nl-NL" dirty="0" err="1"/>
              <a:t>Arial</a:t>
            </a:r>
            <a:r>
              <a:rPr lang="nl-NL" dirty="0"/>
              <a:t> 32pt</a:t>
            </a:r>
          </a:p>
        </p:txBody>
      </p:sp>
      <p:sp>
        <p:nvSpPr>
          <p:cNvPr id="3" name="Tijdelijke aanduiding voor tekst 2"/>
          <p:cNvSpPr>
            <a:spLocks noGrp="1"/>
          </p:cNvSpPr>
          <p:nvPr>
            <p:ph type="body" idx="1"/>
          </p:nvPr>
        </p:nvSpPr>
        <p:spPr>
          <a:xfrm>
            <a:off x="457200" y="1200151"/>
            <a:ext cx="8229600" cy="2874582"/>
          </a:xfrm>
          <a:prstGeom prst="rect">
            <a:avLst/>
          </a:prstGeom>
        </p:spPr>
        <p:txBody>
          <a:bodyPr vert="horz" lIns="91440" tIns="45720" rIns="91440" bIns="45720" rtlCol="0">
            <a:normAutofit/>
          </a:bodyPr>
          <a:lstStyle/>
          <a:p>
            <a:pPr lvl="0"/>
            <a:r>
              <a:rPr lang="nl-NL" dirty="0"/>
              <a:t>Klik om de tekststijl van het sjabloon te bewerken</a:t>
            </a:r>
          </a:p>
        </p:txBody>
      </p:sp>
      <p:sp>
        <p:nvSpPr>
          <p:cNvPr id="10" name="Tijdelijke aanduiding voor voettekst 4"/>
          <p:cNvSpPr>
            <a:spLocks noGrp="1"/>
          </p:cNvSpPr>
          <p:nvPr>
            <p:ph type="ftr" sz="quarter" idx="3"/>
          </p:nvPr>
        </p:nvSpPr>
        <p:spPr>
          <a:xfrm>
            <a:off x="1912139" y="4630341"/>
            <a:ext cx="4870548" cy="273844"/>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endParaRPr lang="nl-NL" dirty="0"/>
          </a:p>
        </p:txBody>
      </p:sp>
      <p:sp>
        <p:nvSpPr>
          <p:cNvPr id="11" name="Tijdelijke aanduiding voor dianummer 5"/>
          <p:cNvSpPr>
            <a:spLocks noGrp="1"/>
          </p:cNvSpPr>
          <p:nvPr>
            <p:ph type="sldNum" sz="quarter" idx="4"/>
          </p:nvPr>
        </p:nvSpPr>
        <p:spPr>
          <a:xfrm>
            <a:off x="6970292" y="4641986"/>
            <a:ext cx="829797" cy="273844"/>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fld id="{CC1A7FFB-7E9A-E347-8F80-8E2C647B3625}" type="slidenum">
              <a:rPr lang="nl-NL" smtClean="0"/>
              <a:pPr/>
              <a:t>‹nr.›</a:t>
            </a:fld>
            <a:endParaRPr lang="nl-NL" dirty="0"/>
          </a:p>
        </p:txBody>
      </p:sp>
    </p:spTree>
    <p:extLst>
      <p:ext uri="{BB962C8B-B14F-4D97-AF65-F5344CB8AC3E}">
        <p14:creationId xmlns:p14="http://schemas.microsoft.com/office/powerpoint/2010/main" val="3299562382"/>
      </p:ext>
    </p:extLst>
  </p:cSld>
  <p:clrMap bg1="lt1" tx1="dk1" bg2="lt2" tx2="dk2" accent1="accent1" accent2="accent2" accent3="accent3" accent4="accent4" accent5="accent5" accent6="accent6" hlink="hlink" folHlink="folHlink"/>
  <p:sldLayoutIdLst>
    <p:sldLayoutId id="2147483823" r:id="rId1"/>
    <p:sldLayoutId id="2147483825" r:id="rId2"/>
    <p:sldLayoutId id="2147483826" r:id="rId3"/>
    <p:sldLayoutId id="2147483830" r:id="rId4"/>
    <p:sldLayoutId id="2147483831" r:id="rId5"/>
    <p:sldLayoutId id="2147483833" r:id="rId6"/>
    <p:sldLayoutId id="2147483832" r:id="rId7"/>
  </p:sldLayoutIdLst>
  <p:txStyles>
    <p:titleStyle>
      <a:lvl1pPr algn="l" defTabSz="457200" rtl="0" eaLnBrk="1" latinLnBrk="0" hangingPunct="1">
        <a:spcBef>
          <a:spcPct val="0"/>
        </a:spcBef>
        <a:buNone/>
        <a:defRPr sz="3200" b="1" kern="1200" baseline="0">
          <a:solidFill>
            <a:srgbClr val="660066"/>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hyperlink" Target="https://cplusplus.com/reference/cstdio/" TargetMode="Externa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cplusplus.com/reference/cstdio/fopen/"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cplusplus.com/reference/clibrary/"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Programming in C</a:t>
            </a:r>
          </a:p>
        </p:txBody>
      </p:sp>
    </p:spTree>
    <p:extLst>
      <p:ext uri="{BB962C8B-B14F-4D97-AF65-F5344CB8AC3E}">
        <p14:creationId xmlns:p14="http://schemas.microsoft.com/office/powerpoint/2010/main" val="498681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you feel after the Live Test</a:t>
            </a:r>
            <a:r>
              <a:rPr lang="nl-NL" dirty="0"/>
              <a:t>?</a:t>
            </a:r>
            <a:endParaRPr lang="en-US" dirty="0"/>
          </a:p>
        </p:txBody>
      </p:sp>
      <p:pic>
        <p:nvPicPr>
          <p:cNvPr id="4" name="Afbeelding 3" descr="Afbeelding met tekst, cirkel, tekenfilm, Lettertype&#10;&#10;Automatisch gegenereerde beschrijving">
            <a:extLst>
              <a:ext uri="{FF2B5EF4-FFF2-40B4-BE49-F238E27FC236}">
                <a16:creationId xmlns:a16="http://schemas.microsoft.com/office/drawing/2014/main" id="{8110E803-FD1D-E6D6-3405-98ADAEF8A2D2}"/>
              </a:ext>
            </a:extLst>
          </p:cNvPr>
          <p:cNvPicPr>
            <a:picLocks noChangeAspect="1"/>
          </p:cNvPicPr>
          <p:nvPr/>
        </p:nvPicPr>
        <p:blipFill>
          <a:blip r:embed="rId2"/>
          <a:stretch>
            <a:fillRect/>
          </a:stretch>
        </p:blipFill>
        <p:spPr>
          <a:xfrm>
            <a:off x="2961249" y="1181686"/>
            <a:ext cx="3509889" cy="3729152"/>
          </a:xfrm>
          <a:prstGeom prst="rect">
            <a:avLst/>
          </a:prstGeom>
        </p:spPr>
      </p:pic>
    </p:spTree>
    <p:extLst>
      <p:ext uri="{BB962C8B-B14F-4D97-AF65-F5344CB8AC3E}">
        <p14:creationId xmlns:p14="http://schemas.microsoft.com/office/powerpoint/2010/main" val="3422705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Week 12</a:t>
            </a:r>
          </a:p>
        </p:txBody>
      </p:sp>
      <p:sp>
        <p:nvSpPr>
          <p:cNvPr id="3" name="Tijdelijke aanduiding voor inhoud 2"/>
          <p:cNvSpPr>
            <a:spLocks noGrp="1"/>
          </p:cNvSpPr>
          <p:nvPr>
            <p:ph idx="1"/>
          </p:nvPr>
        </p:nvSpPr>
        <p:spPr/>
        <p:txBody>
          <a:bodyPr/>
          <a:lstStyle/>
          <a:p>
            <a:pPr marL="0" indent="0">
              <a:buNone/>
            </a:pPr>
            <a:r>
              <a:rPr lang="nl-NL" dirty="0"/>
              <a:t>File Handling</a:t>
            </a:r>
          </a:p>
        </p:txBody>
      </p:sp>
    </p:spTree>
    <p:extLst>
      <p:ext uri="{BB962C8B-B14F-4D97-AF65-F5344CB8AC3E}">
        <p14:creationId xmlns:p14="http://schemas.microsoft.com/office/powerpoint/2010/main" val="408206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File types</a:t>
            </a:r>
          </a:p>
        </p:txBody>
      </p:sp>
      <p:graphicFrame>
        <p:nvGraphicFramePr>
          <p:cNvPr id="5" name="Table 4"/>
          <p:cNvGraphicFramePr>
            <a:graphicFrameLocks noGrp="1"/>
          </p:cNvGraphicFramePr>
          <p:nvPr/>
        </p:nvGraphicFramePr>
        <p:xfrm>
          <a:off x="1229032" y="1231158"/>
          <a:ext cx="6685935" cy="3218729"/>
        </p:xfrm>
        <a:graphic>
          <a:graphicData uri="http://schemas.openxmlformats.org/drawingml/2006/table">
            <a:tbl>
              <a:tblPr firstRow="1" bandRow="1">
                <a:tableStyleId>{5C22544A-7EE6-4342-B048-85BDC9FD1C3A}</a:tableStyleId>
              </a:tblPr>
              <a:tblGrid>
                <a:gridCol w="2228645">
                  <a:extLst>
                    <a:ext uri="{9D8B030D-6E8A-4147-A177-3AD203B41FA5}">
                      <a16:colId xmlns:a16="http://schemas.microsoft.com/office/drawing/2014/main" val="3935346772"/>
                    </a:ext>
                  </a:extLst>
                </a:gridCol>
                <a:gridCol w="2228645">
                  <a:extLst>
                    <a:ext uri="{9D8B030D-6E8A-4147-A177-3AD203B41FA5}">
                      <a16:colId xmlns:a16="http://schemas.microsoft.com/office/drawing/2014/main" val="2925183920"/>
                    </a:ext>
                  </a:extLst>
                </a:gridCol>
                <a:gridCol w="2228645">
                  <a:extLst>
                    <a:ext uri="{9D8B030D-6E8A-4147-A177-3AD203B41FA5}">
                      <a16:colId xmlns:a16="http://schemas.microsoft.com/office/drawing/2014/main" val="1303800590"/>
                    </a:ext>
                  </a:extLst>
                </a:gridCol>
              </a:tblGrid>
              <a:tr h="574521">
                <a:tc>
                  <a:txBody>
                    <a:bodyPr/>
                    <a:lstStyle/>
                    <a:p>
                      <a:endParaRPr lang="en-GB" dirty="0"/>
                    </a:p>
                  </a:txBody>
                  <a:tcPr/>
                </a:tc>
                <a:tc>
                  <a:txBody>
                    <a:bodyPr/>
                    <a:lstStyle/>
                    <a:p>
                      <a:r>
                        <a:rPr lang="nl-NL" dirty="0" err="1"/>
                        <a:t>Text</a:t>
                      </a:r>
                      <a:r>
                        <a:rPr lang="nl-NL" dirty="0"/>
                        <a:t> files</a:t>
                      </a:r>
                      <a:endParaRPr lang="en-GB" dirty="0"/>
                    </a:p>
                  </a:txBody>
                  <a:tcPr/>
                </a:tc>
                <a:tc>
                  <a:txBody>
                    <a:bodyPr/>
                    <a:lstStyle/>
                    <a:p>
                      <a:r>
                        <a:rPr lang="nl-NL" dirty="0" err="1"/>
                        <a:t>Binary</a:t>
                      </a:r>
                      <a:r>
                        <a:rPr lang="nl-NL" dirty="0"/>
                        <a:t> files</a:t>
                      </a:r>
                      <a:endParaRPr lang="en-GB" dirty="0"/>
                    </a:p>
                  </a:txBody>
                  <a:tcPr/>
                </a:tc>
                <a:extLst>
                  <a:ext uri="{0D108BD9-81ED-4DB2-BD59-A6C34878D82A}">
                    <a16:rowId xmlns:a16="http://schemas.microsoft.com/office/drawing/2014/main" val="279127147"/>
                  </a:ext>
                </a:extLst>
              </a:tr>
              <a:tr h="876250">
                <a:tc>
                  <a:txBody>
                    <a:bodyPr/>
                    <a:lstStyle/>
                    <a:p>
                      <a:r>
                        <a:rPr lang="nl-NL" dirty="0"/>
                        <a:t>(Short) </a:t>
                      </a:r>
                      <a:r>
                        <a:rPr lang="nl-NL" dirty="0" err="1"/>
                        <a:t>desription</a:t>
                      </a:r>
                      <a:endParaRPr lang="en-GB" dirty="0"/>
                    </a:p>
                  </a:txBody>
                  <a:tcPr/>
                </a:tc>
                <a:tc>
                  <a:txBody>
                    <a:bodyPr/>
                    <a:lstStyle/>
                    <a:p>
                      <a:r>
                        <a:rPr lang="nl-NL"/>
                        <a:t>Consist </a:t>
                      </a:r>
                      <a:r>
                        <a:rPr lang="nl-NL" dirty="0"/>
                        <a:t>of human-</a:t>
                      </a:r>
                      <a:r>
                        <a:rPr lang="nl-NL" dirty="0" err="1"/>
                        <a:t>readable</a:t>
                      </a:r>
                      <a:r>
                        <a:rPr lang="nl-NL" baseline="0" dirty="0"/>
                        <a:t> </a:t>
                      </a:r>
                      <a:r>
                        <a:rPr lang="nl-NL" baseline="0" dirty="0" err="1"/>
                        <a:t>characters</a:t>
                      </a:r>
                      <a:endParaRPr lang="en-GB" dirty="0"/>
                    </a:p>
                  </a:txBody>
                  <a:tcPr/>
                </a:tc>
                <a:tc>
                  <a:txBody>
                    <a:bodyPr/>
                    <a:lstStyle/>
                    <a:p>
                      <a:r>
                        <a:rPr lang="nl-NL" dirty="0"/>
                        <a:t>Made up of non-human</a:t>
                      </a:r>
                      <a:r>
                        <a:rPr lang="nl-NL" baseline="0" dirty="0"/>
                        <a:t> </a:t>
                      </a:r>
                      <a:r>
                        <a:rPr lang="nl-NL" baseline="0" dirty="0" err="1"/>
                        <a:t>readable</a:t>
                      </a:r>
                      <a:r>
                        <a:rPr lang="nl-NL" baseline="0" dirty="0"/>
                        <a:t> </a:t>
                      </a:r>
                      <a:r>
                        <a:rPr lang="nl-NL" baseline="0" dirty="0" err="1"/>
                        <a:t>characters</a:t>
                      </a:r>
                      <a:endParaRPr lang="en-GB" dirty="0"/>
                    </a:p>
                  </a:txBody>
                  <a:tcPr/>
                </a:tc>
                <a:extLst>
                  <a:ext uri="{0D108BD9-81ED-4DB2-BD59-A6C34878D82A}">
                    <a16:rowId xmlns:a16="http://schemas.microsoft.com/office/drawing/2014/main" val="778541605"/>
                  </a:ext>
                </a:extLst>
              </a:tr>
              <a:tr h="876250">
                <a:tc>
                  <a:txBody>
                    <a:bodyPr/>
                    <a:lstStyle/>
                    <a:p>
                      <a:r>
                        <a:rPr lang="nl-NL" dirty="0" err="1"/>
                        <a:t>Examples</a:t>
                      </a:r>
                      <a:endParaRPr lang="en-GB" dirty="0"/>
                    </a:p>
                  </a:txBody>
                  <a:tcPr/>
                </a:tc>
                <a:tc>
                  <a:txBody>
                    <a:bodyPr/>
                    <a:lstStyle/>
                    <a:p>
                      <a:r>
                        <a:rPr lang="nl-NL" dirty="0"/>
                        <a:t>.</a:t>
                      </a:r>
                      <a:r>
                        <a:rPr lang="nl-NL" dirty="0" err="1"/>
                        <a:t>txt</a:t>
                      </a:r>
                      <a:br>
                        <a:rPr lang="nl-NL" dirty="0"/>
                      </a:br>
                      <a:r>
                        <a:rPr lang="nl-NL" dirty="0"/>
                        <a:t>.</a:t>
                      </a:r>
                      <a:r>
                        <a:rPr lang="nl-NL" dirty="0" err="1"/>
                        <a:t>csv</a:t>
                      </a:r>
                      <a:br>
                        <a:rPr lang="nl-NL" dirty="0"/>
                      </a:br>
                      <a:r>
                        <a:rPr lang="nl-NL" dirty="0"/>
                        <a:t>.</a:t>
                      </a:r>
                      <a:r>
                        <a:rPr lang="nl-NL" dirty="0" err="1"/>
                        <a:t>json</a:t>
                      </a:r>
                      <a:endParaRPr lang="en-GB" dirty="0"/>
                    </a:p>
                  </a:txBody>
                  <a:tcPr/>
                </a:tc>
                <a:tc>
                  <a:txBody>
                    <a:bodyPr/>
                    <a:lstStyle/>
                    <a:p>
                      <a:r>
                        <a:rPr lang="nl-NL" dirty="0"/>
                        <a:t>.</a:t>
                      </a:r>
                      <a:r>
                        <a:rPr lang="nl-NL" dirty="0" err="1"/>
                        <a:t>exe</a:t>
                      </a:r>
                      <a:br>
                        <a:rPr lang="nl-NL" dirty="0"/>
                      </a:br>
                      <a:r>
                        <a:rPr lang="nl-NL" dirty="0"/>
                        <a:t>.mp4</a:t>
                      </a:r>
                    </a:p>
                    <a:p>
                      <a:r>
                        <a:rPr lang="nl-NL" dirty="0"/>
                        <a:t>.</a:t>
                      </a:r>
                      <a:r>
                        <a:rPr lang="nl-NL" dirty="0" err="1"/>
                        <a:t>png</a:t>
                      </a:r>
                      <a:r>
                        <a:rPr lang="nl-NL" dirty="0"/>
                        <a:t> </a:t>
                      </a:r>
                      <a:endParaRPr lang="en-GB" dirty="0"/>
                    </a:p>
                  </a:txBody>
                  <a:tcPr/>
                </a:tc>
                <a:extLst>
                  <a:ext uri="{0D108BD9-81ED-4DB2-BD59-A6C34878D82A}">
                    <a16:rowId xmlns:a16="http://schemas.microsoft.com/office/drawing/2014/main" val="3782892239"/>
                  </a:ext>
                </a:extLst>
              </a:tr>
              <a:tr h="815408">
                <a:tc>
                  <a:txBody>
                    <a:bodyPr/>
                    <a:lstStyle/>
                    <a:p>
                      <a:r>
                        <a:rPr lang="nl-NL" dirty="0"/>
                        <a:t>Editor</a:t>
                      </a:r>
                      <a:endParaRPr lang="en-GB" dirty="0"/>
                    </a:p>
                  </a:txBody>
                  <a:tcPr/>
                </a:tc>
                <a:tc>
                  <a:txBody>
                    <a:bodyPr/>
                    <a:lstStyle/>
                    <a:p>
                      <a:r>
                        <a:rPr lang="nl-NL" dirty="0" err="1"/>
                        <a:t>Any</a:t>
                      </a:r>
                      <a:r>
                        <a:rPr lang="nl-NL" dirty="0"/>
                        <a:t> </a:t>
                      </a:r>
                      <a:r>
                        <a:rPr lang="nl-NL" dirty="0" err="1"/>
                        <a:t>text</a:t>
                      </a:r>
                      <a:r>
                        <a:rPr lang="nl-NL" dirty="0"/>
                        <a:t> editor </a:t>
                      </a:r>
                      <a:r>
                        <a:rPr lang="nl-NL" dirty="0" err="1"/>
                        <a:t>such</a:t>
                      </a:r>
                      <a:r>
                        <a:rPr lang="nl-NL" dirty="0"/>
                        <a:t> as </a:t>
                      </a:r>
                      <a:r>
                        <a:rPr lang="nl-NL" dirty="0" err="1"/>
                        <a:t>notepad</a:t>
                      </a:r>
                      <a:endParaRPr lang="en-GB" dirty="0"/>
                    </a:p>
                  </a:txBody>
                  <a:tcPr/>
                </a:tc>
                <a:tc>
                  <a:txBody>
                    <a:bodyPr/>
                    <a:lstStyle/>
                    <a:p>
                      <a:r>
                        <a:rPr lang="nl-NL" dirty="0" err="1"/>
                        <a:t>Specific</a:t>
                      </a:r>
                      <a:r>
                        <a:rPr lang="nl-NL" dirty="0"/>
                        <a:t> editor </a:t>
                      </a:r>
                      <a:r>
                        <a:rPr lang="nl-NL" dirty="0" err="1"/>
                        <a:t>such</a:t>
                      </a:r>
                      <a:r>
                        <a:rPr lang="nl-NL" baseline="0" dirty="0"/>
                        <a:t> as VLC </a:t>
                      </a:r>
                      <a:r>
                        <a:rPr lang="nl-NL" baseline="0" dirty="0" err="1"/>
                        <a:t>for</a:t>
                      </a:r>
                      <a:r>
                        <a:rPr lang="nl-NL" baseline="0" dirty="0"/>
                        <a:t> </a:t>
                      </a:r>
                      <a:r>
                        <a:rPr lang="nl-NL" baseline="0" dirty="0" err="1"/>
                        <a:t>videos</a:t>
                      </a:r>
                      <a:endParaRPr lang="en-GB" dirty="0"/>
                    </a:p>
                  </a:txBody>
                  <a:tcPr/>
                </a:tc>
                <a:extLst>
                  <a:ext uri="{0D108BD9-81ED-4DB2-BD59-A6C34878D82A}">
                    <a16:rowId xmlns:a16="http://schemas.microsoft.com/office/drawing/2014/main" val="3471219082"/>
                  </a:ext>
                </a:extLst>
              </a:tr>
            </a:tbl>
          </a:graphicData>
        </a:graphic>
      </p:graphicFrame>
    </p:spTree>
    <p:extLst>
      <p:ext uri="{BB962C8B-B14F-4D97-AF65-F5344CB8AC3E}">
        <p14:creationId xmlns:p14="http://schemas.microsoft.com/office/powerpoint/2010/main" val="1144283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File operations</a:t>
            </a:r>
          </a:p>
        </p:txBody>
      </p:sp>
      <p:sp>
        <p:nvSpPr>
          <p:cNvPr id="4" name="Content Placeholder 3"/>
          <p:cNvSpPr>
            <a:spLocks noGrp="1"/>
          </p:cNvSpPr>
          <p:nvPr>
            <p:ph sz="half" idx="1"/>
          </p:nvPr>
        </p:nvSpPr>
        <p:spPr>
          <a:xfrm>
            <a:off x="457200" y="1200150"/>
            <a:ext cx="8091948" cy="3943350"/>
          </a:xfrm>
        </p:spPr>
        <p:txBody>
          <a:bodyPr>
            <a:normAutofit fontScale="92500" lnSpcReduction="10000"/>
          </a:bodyPr>
          <a:lstStyle/>
          <a:p>
            <a:r>
              <a:rPr lang="nl-NL" dirty="0"/>
              <a:t>Three steps are </a:t>
            </a:r>
            <a:r>
              <a:rPr lang="nl-NL" dirty="0" err="1"/>
              <a:t>required</a:t>
            </a:r>
            <a:r>
              <a:rPr lang="nl-NL" dirty="0"/>
              <a:t> </a:t>
            </a:r>
            <a:r>
              <a:rPr lang="nl-NL" dirty="0" err="1"/>
              <a:t>to</a:t>
            </a:r>
            <a:r>
              <a:rPr lang="nl-NL" dirty="0"/>
              <a:t> handle files.</a:t>
            </a:r>
          </a:p>
          <a:p>
            <a:endParaRPr lang="nl-NL" dirty="0"/>
          </a:p>
          <a:p>
            <a:endParaRPr lang="nl-NL" dirty="0"/>
          </a:p>
          <a:p>
            <a:endParaRPr lang="nl-NL" dirty="0"/>
          </a:p>
          <a:p>
            <a:endParaRPr lang="nl-NL" dirty="0"/>
          </a:p>
          <a:p>
            <a:endParaRPr lang="nl-NL" dirty="0"/>
          </a:p>
          <a:p>
            <a:endParaRPr lang="nl-NL" dirty="0"/>
          </a:p>
          <a:p>
            <a:r>
              <a:rPr lang="nl-NL" dirty="0"/>
              <a:t>The standard </a:t>
            </a:r>
            <a:r>
              <a:rPr lang="nl-NL" dirty="0" err="1"/>
              <a:t>library</a:t>
            </a:r>
            <a:r>
              <a:rPr lang="nl-NL" dirty="0"/>
              <a:t> </a:t>
            </a:r>
            <a:r>
              <a:rPr lang="nl-NL" dirty="0" err="1"/>
              <a:t>c</a:t>
            </a:r>
            <a:r>
              <a:rPr lang="nl-NL" i="1" dirty="0" err="1"/>
              <a:t>stdio</a:t>
            </a:r>
            <a:r>
              <a:rPr lang="nl-NL" dirty="0"/>
              <a:t> </a:t>
            </a:r>
            <a:r>
              <a:rPr lang="nl-NL" dirty="0" err="1"/>
              <a:t>provides</a:t>
            </a:r>
            <a:r>
              <a:rPr lang="nl-NL" dirty="0"/>
              <a:t> </a:t>
            </a:r>
            <a:r>
              <a:rPr lang="nl-NL" dirty="0" err="1"/>
              <a:t>all</a:t>
            </a:r>
            <a:r>
              <a:rPr lang="nl-NL" dirty="0"/>
              <a:t> </a:t>
            </a:r>
            <a:r>
              <a:rPr lang="nl-NL" dirty="0" err="1"/>
              <a:t>needed</a:t>
            </a:r>
            <a:r>
              <a:rPr lang="nl-NL" dirty="0"/>
              <a:t> </a:t>
            </a:r>
            <a:r>
              <a:rPr lang="nl-NL" dirty="0" err="1"/>
              <a:t>functions</a:t>
            </a:r>
            <a:r>
              <a:rPr lang="nl-NL" dirty="0"/>
              <a:t> </a:t>
            </a:r>
            <a:r>
              <a:rPr lang="nl-NL" dirty="0" err="1"/>
              <a:t>to</a:t>
            </a:r>
            <a:r>
              <a:rPr lang="nl-NL" dirty="0"/>
              <a:t> open, </a:t>
            </a:r>
            <a:r>
              <a:rPr lang="nl-NL" dirty="0" err="1"/>
              <a:t>read</a:t>
            </a:r>
            <a:r>
              <a:rPr lang="nl-NL" dirty="0"/>
              <a:t>, </a:t>
            </a:r>
            <a:r>
              <a:rPr lang="nl-NL" dirty="0" err="1"/>
              <a:t>write</a:t>
            </a:r>
            <a:r>
              <a:rPr lang="nl-NL" dirty="0"/>
              <a:t> </a:t>
            </a:r>
            <a:r>
              <a:rPr lang="nl-NL" dirty="0" err="1"/>
              <a:t>and</a:t>
            </a:r>
            <a:r>
              <a:rPr lang="nl-NL" dirty="0"/>
              <a:t> close a file. Be </a:t>
            </a:r>
            <a:r>
              <a:rPr lang="nl-NL" dirty="0" err="1"/>
              <a:t>investigative</a:t>
            </a:r>
            <a:r>
              <a:rPr lang="nl-NL" dirty="0"/>
              <a:t> </a:t>
            </a:r>
            <a:r>
              <a:rPr lang="nl-NL" dirty="0" err="1"/>
              <a:t>and</a:t>
            </a:r>
            <a:r>
              <a:rPr lang="nl-NL" dirty="0"/>
              <a:t> </a:t>
            </a:r>
            <a:r>
              <a:rPr lang="nl-NL" dirty="0" err="1"/>
              <a:t>refer</a:t>
            </a:r>
            <a:r>
              <a:rPr lang="nl-NL" dirty="0"/>
              <a:t> </a:t>
            </a:r>
            <a:r>
              <a:rPr lang="nl-NL" dirty="0" err="1"/>
              <a:t>to</a:t>
            </a:r>
            <a:r>
              <a:rPr lang="nl-NL" dirty="0"/>
              <a:t> </a:t>
            </a:r>
            <a:r>
              <a:rPr lang="nl-NL" dirty="0" err="1"/>
              <a:t>the</a:t>
            </a:r>
            <a:r>
              <a:rPr lang="nl-NL" dirty="0"/>
              <a:t> full list of built-in </a:t>
            </a:r>
            <a:r>
              <a:rPr lang="nl-NL" dirty="0" err="1"/>
              <a:t>functions</a:t>
            </a:r>
            <a:r>
              <a:rPr lang="nl-NL" dirty="0"/>
              <a:t> e.g. at:</a:t>
            </a:r>
            <a:br>
              <a:rPr lang="nl-NL" dirty="0"/>
            </a:br>
            <a:r>
              <a:rPr lang="nl-NL" dirty="0">
                <a:hlinkClick r:id="rId2"/>
              </a:rPr>
              <a:t>https://cplusplus.com/reference/cstdio/</a:t>
            </a:r>
            <a:endParaRPr lang="en-GB" dirty="0"/>
          </a:p>
          <a:p>
            <a:pPr marL="0" indent="0">
              <a:buNone/>
            </a:pPr>
            <a:r>
              <a:rPr lang="nl-NL" dirty="0"/>
              <a:t> </a:t>
            </a:r>
            <a:endParaRPr lang="en-GB" dirty="0"/>
          </a:p>
        </p:txBody>
      </p:sp>
      <p:graphicFrame>
        <p:nvGraphicFramePr>
          <p:cNvPr id="5" name="Diagram 4"/>
          <p:cNvGraphicFramePr/>
          <p:nvPr>
            <p:extLst>
              <p:ext uri="{D42A27DB-BD31-4B8C-83A1-F6EECF244321}">
                <p14:modId xmlns:p14="http://schemas.microsoft.com/office/powerpoint/2010/main" val="599851296"/>
              </p:ext>
            </p:extLst>
          </p:nvPr>
        </p:nvGraphicFramePr>
        <p:xfrm>
          <a:off x="870154" y="1697340"/>
          <a:ext cx="6966155" cy="14744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3496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File opening</a:t>
            </a:r>
          </a:p>
        </p:txBody>
      </p:sp>
      <p:sp>
        <p:nvSpPr>
          <p:cNvPr id="4" name="Content Placeholder 3"/>
          <p:cNvSpPr>
            <a:spLocks noGrp="1"/>
          </p:cNvSpPr>
          <p:nvPr>
            <p:ph idx="1"/>
          </p:nvPr>
        </p:nvSpPr>
        <p:spPr>
          <a:xfrm>
            <a:off x="457200" y="1200151"/>
            <a:ext cx="5820697" cy="2874582"/>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marL="0" indent="0">
              <a:buNone/>
            </a:pPr>
            <a:r>
              <a:rPr lang="en-US" sz="1600" dirty="0">
                <a:solidFill>
                  <a:schemeClr val="tx1"/>
                </a:solidFill>
                <a:latin typeface="Arial" panose="020B0604020202020204" pitchFamily="34" charset="0"/>
                <a:cs typeface="Arial" panose="020B0604020202020204" pitchFamily="34" charset="0"/>
              </a:rPr>
              <a:t>FILE * </a:t>
            </a:r>
            <a:r>
              <a:rPr lang="en-US" sz="1600" dirty="0" err="1">
                <a:solidFill>
                  <a:schemeClr val="tx1"/>
                </a:solidFill>
                <a:latin typeface="Arial" panose="020B0604020202020204" pitchFamily="34" charset="0"/>
                <a:cs typeface="Arial" panose="020B0604020202020204" pitchFamily="34" charset="0"/>
              </a:rPr>
              <a:t>fopen</a:t>
            </a:r>
            <a:r>
              <a:rPr lang="en-US" sz="1600" dirty="0">
                <a:solidFill>
                  <a:schemeClr val="tx1"/>
                </a:solidFill>
                <a:latin typeface="Arial" panose="020B0604020202020204" pitchFamily="34" charset="0"/>
                <a:cs typeface="Arial" panose="020B0604020202020204" pitchFamily="34" charset="0"/>
              </a:rPr>
              <a:t>(</a:t>
            </a:r>
            <a:r>
              <a:rPr lang="en-US" sz="1600" dirty="0" err="1">
                <a:solidFill>
                  <a:schemeClr val="tx1"/>
                </a:solidFill>
                <a:latin typeface="Arial" panose="020B0604020202020204" pitchFamily="34" charset="0"/>
                <a:cs typeface="Arial" panose="020B0604020202020204" pitchFamily="34" charset="0"/>
              </a:rPr>
              <a:t>const</a:t>
            </a:r>
            <a:r>
              <a:rPr lang="en-US" sz="1600" dirty="0">
                <a:solidFill>
                  <a:schemeClr val="tx1"/>
                </a:solidFill>
                <a:latin typeface="Arial" panose="020B0604020202020204" pitchFamily="34" charset="0"/>
                <a:cs typeface="Arial" panose="020B0604020202020204" pitchFamily="34" charset="0"/>
              </a:rPr>
              <a:t> char * filename, </a:t>
            </a:r>
            <a:r>
              <a:rPr lang="en-US" sz="1600" dirty="0" err="1">
                <a:solidFill>
                  <a:schemeClr val="tx1"/>
                </a:solidFill>
                <a:latin typeface="Arial" panose="020B0604020202020204" pitchFamily="34" charset="0"/>
                <a:cs typeface="Arial" panose="020B0604020202020204" pitchFamily="34" charset="0"/>
              </a:rPr>
              <a:t>const</a:t>
            </a:r>
            <a:r>
              <a:rPr lang="en-US" sz="1600" dirty="0">
                <a:solidFill>
                  <a:schemeClr val="tx1"/>
                </a:solidFill>
                <a:latin typeface="Arial" panose="020B0604020202020204" pitchFamily="34" charset="0"/>
                <a:cs typeface="Arial" panose="020B0604020202020204" pitchFamily="34" charset="0"/>
              </a:rPr>
              <a:t> char * mode);</a:t>
            </a:r>
          </a:p>
          <a:p>
            <a:pPr marL="0" indent="0">
              <a:buNone/>
            </a:pPr>
            <a:endParaRPr lang="en-US" sz="1600" dirty="0">
              <a:solidFill>
                <a:schemeClr val="tx1"/>
              </a:solidFill>
              <a:latin typeface="Arial" panose="020B0604020202020204" pitchFamily="34" charset="0"/>
              <a:cs typeface="Arial" panose="020B0604020202020204" pitchFamily="34" charset="0"/>
            </a:endParaRPr>
          </a:p>
          <a:p>
            <a:pPr marL="0" indent="0">
              <a:buNone/>
            </a:pPr>
            <a:r>
              <a:rPr lang="en-US" sz="1600" dirty="0">
                <a:solidFill>
                  <a:schemeClr val="tx1"/>
                </a:solidFill>
                <a:latin typeface="Arial" panose="020B0604020202020204" pitchFamily="34" charset="0"/>
                <a:cs typeface="Arial" panose="020B0604020202020204" pitchFamily="34" charset="0"/>
              </a:rPr>
              <a:t>Parameters:	</a:t>
            </a:r>
          </a:p>
          <a:p>
            <a:pPr marL="0" indent="0">
              <a:buNone/>
            </a:pPr>
            <a:r>
              <a:rPr lang="en-US" sz="1600" dirty="0">
                <a:solidFill>
                  <a:schemeClr val="tx1"/>
                </a:solidFill>
                <a:latin typeface="Arial" panose="020B0604020202020204" pitchFamily="34" charset="0"/>
                <a:cs typeface="Arial" panose="020B0604020202020204" pitchFamily="34" charset="0"/>
              </a:rPr>
              <a:t>- filename: string literal to hold the name of the file</a:t>
            </a:r>
          </a:p>
          <a:p>
            <a:pPr marL="0" indent="0">
              <a:buNone/>
            </a:pPr>
            <a:r>
              <a:rPr lang="en-US" sz="1600" dirty="0">
                <a:solidFill>
                  <a:schemeClr val="tx1"/>
                </a:solidFill>
                <a:latin typeface="Arial" panose="020B0604020202020204" pitchFamily="34" charset="0"/>
                <a:cs typeface="Arial" panose="020B0604020202020204" pitchFamily="34" charset="0"/>
              </a:rPr>
              <a:t>- mode: read or write mode when open the file</a:t>
            </a:r>
            <a:br>
              <a:rPr lang="en-US" sz="1600" dirty="0">
                <a:solidFill>
                  <a:schemeClr val="tx1"/>
                </a:solidFill>
                <a:latin typeface="Arial" panose="020B0604020202020204" pitchFamily="34" charset="0"/>
                <a:cs typeface="Arial" panose="020B0604020202020204" pitchFamily="34" charset="0"/>
              </a:rPr>
            </a:br>
            <a:br>
              <a:rPr lang="en-US" sz="1600" dirty="0">
                <a:solidFill>
                  <a:schemeClr val="tx1"/>
                </a:solidFill>
                <a:latin typeface="Arial" panose="020B0604020202020204" pitchFamily="34" charset="0"/>
                <a:cs typeface="Arial" panose="020B0604020202020204" pitchFamily="34" charset="0"/>
              </a:rPr>
            </a:br>
            <a:r>
              <a:rPr lang="en-US" sz="1600" dirty="0">
                <a:solidFill>
                  <a:schemeClr val="tx1"/>
                </a:solidFill>
                <a:latin typeface="Arial" panose="020B0604020202020204" pitchFamily="34" charset="0"/>
                <a:cs typeface="Arial" panose="020B0604020202020204" pitchFamily="34" charset="0"/>
              </a:rPr>
              <a:t>Return value:</a:t>
            </a:r>
            <a:br>
              <a:rPr lang="en-US" sz="1600" dirty="0">
                <a:solidFill>
                  <a:schemeClr val="tx1"/>
                </a:solidFill>
                <a:latin typeface="Arial" panose="020B0604020202020204" pitchFamily="34" charset="0"/>
                <a:cs typeface="Arial" panose="020B0604020202020204" pitchFamily="34" charset="0"/>
              </a:rPr>
            </a:br>
            <a:r>
              <a:rPr lang="en-US" sz="1600" dirty="0">
                <a:solidFill>
                  <a:schemeClr val="tx1"/>
                </a:solidFill>
                <a:latin typeface="Arial" panose="020B0604020202020204" pitchFamily="34" charset="0"/>
                <a:cs typeface="Arial" panose="020B0604020202020204" pitchFamily="34" charset="0"/>
              </a:rPr>
              <a:t>- A pointer to a FILE structure</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3876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File opening</a:t>
            </a:r>
          </a:p>
        </p:txBody>
      </p:sp>
      <p:sp>
        <p:nvSpPr>
          <p:cNvPr id="3" name="Content Placeholder 2"/>
          <p:cNvSpPr>
            <a:spLocks noGrp="1"/>
          </p:cNvSpPr>
          <p:nvPr>
            <p:ph idx="1"/>
          </p:nvPr>
        </p:nvSpPr>
        <p:spPr>
          <a:xfrm>
            <a:off x="457200" y="1200151"/>
            <a:ext cx="8229600" cy="3632404"/>
          </a:xfrm>
        </p:spPr>
        <p:txBody>
          <a:bodyPr/>
          <a:lstStyle/>
          <a:p>
            <a:r>
              <a:rPr lang="nl-NL" dirty="0" err="1"/>
              <a:t>Several</a:t>
            </a:r>
            <a:r>
              <a:rPr lang="nl-NL" dirty="0"/>
              <a:t> opening modes are </a:t>
            </a:r>
            <a:r>
              <a:rPr lang="nl-NL" dirty="0" err="1"/>
              <a:t>supported</a:t>
            </a:r>
            <a:r>
              <a:rPr lang="nl-NL" dirty="0"/>
              <a:t>. See </a:t>
            </a:r>
            <a:r>
              <a:rPr lang="nl-NL" dirty="0" err="1"/>
              <a:t>exhaustive</a:t>
            </a:r>
            <a:r>
              <a:rPr lang="nl-NL" dirty="0"/>
              <a:t> list of modes at:</a:t>
            </a:r>
            <a:br>
              <a:rPr lang="nl-NL" dirty="0"/>
            </a:br>
            <a:r>
              <a:rPr lang="nl-NL" dirty="0">
                <a:hlinkClick r:id="rId2"/>
              </a:rPr>
              <a:t>https://cplusplus.com/reference/cstdio/fopen/</a:t>
            </a: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3901903457"/>
              </p:ext>
            </p:extLst>
          </p:nvPr>
        </p:nvGraphicFramePr>
        <p:xfrm>
          <a:off x="873123" y="2618939"/>
          <a:ext cx="7122570" cy="2011680"/>
        </p:xfrm>
        <a:graphic>
          <a:graphicData uri="http://schemas.openxmlformats.org/drawingml/2006/table">
            <a:tbl>
              <a:tblPr firstRow="1" bandRow="1">
                <a:tableStyleId>{5C22544A-7EE6-4342-B048-85BDC9FD1C3A}</a:tableStyleId>
              </a:tblPr>
              <a:tblGrid>
                <a:gridCol w="1293486">
                  <a:extLst>
                    <a:ext uri="{9D8B030D-6E8A-4147-A177-3AD203B41FA5}">
                      <a16:colId xmlns:a16="http://schemas.microsoft.com/office/drawing/2014/main" val="3191939779"/>
                    </a:ext>
                  </a:extLst>
                </a:gridCol>
                <a:gridCol w="5829084">
                  <a:extLst>
                    <a:ext uri="{9D8B030D-6E8A-4147-A177-3AD203B41FA5}">
                      <a16:colId xmlns:a16="http://schemas.microsoft.com/office/drawing/2014/main" val="132008190"/>
                    </a:ext>
                  </a:extLst>
                </a:gridCol>
              </a:tblGrid>
              <a:tr h="246372">
                <a:tc>
                  <a:txBody>
                    <a:bodyPr/>
                    <a:lstStyle/>
                    <a:p>
                      <a:r>
                        <a:rPr lang="en-US" sz="1600" dirty="0"/>
                        <a:t>Mode</a:t>
                      </a:r>
                    </a:p>
                  </a:txBody>
                  <a:tcPr/>
                </a:tc>
                <a:tc>
                  <a:txBody>
                    <a:bodyPr/>
                    <a:lstStyle/>
                    <a:p>
                      <a:r>
                        <a:rPr lang="en-US" sz="1600" dirty="0"/>
                        <a:t>Description</a:t>
                      </a:r>
                    </a:p>
                  </a:txBody>
                  <a:tcPr/>
                </a:tc>
                <a:extLst>
                  <a:ext uri="{0D108BD9-81ED-4DB2-BD59-A6C34878D82A}">
                    <a16:rowId xmlns:a16="http://schemas.microsoft.com/office/drawing/2014/main" val="2735334863"/>
                  </a:ext>
                </a:extLst>
              </a:tr>
              <a:tr h="246372">
                <a:tc>
                  <a:txBody>
                    <a:bodyPr/>
                    <a:lstStyle/>
                    <a:p>
                      <a:r>
                        <a:rPr lang="en-US" sz="1600" dirty="0"/>
                        <a:t>r</a:t>
                      </a:r>
                    </a:p>
                  </a:txBody>
                  <a:tcPr/>
                </a:tc>
                <a:tc>
                  <a:txBody>
                    <a:bodyPr/>
                    <a:lstStyle/>
                    <a:p>
                      <a:r>
                        <a:rPr lang="en-US" sz="1600" dirty="0"/>
                        <a:t>Opens</a:t>
                      </a:r>
                      <a:r>
                        <a:rPr lang="en-US" sz="1600" baseline="0" dirty="0"/>
                        <a:t> an existing text file for reading purpose</a:t>
                      </a:r>
                      <a:endParaRPr lang="en-US" sz="1600" dirty="0"/>
                    </a:p>
                  </a:txBody>
                  <a:tcPr/>
                </a:tc>
                <a:extLst>
                  <a:ext uri="{0D108BD9-81ED-4DB2-BD59-A6C34878D82A}">
                    <a16:rowId xmlns:a16="http://schemas.microsoft.com/office/drawing/2014/main" val="41196982"/>
                  </a:ext>
                </a:extLst>
              </a:tr>
              <a:tr h="246372">
                <a:tc>
                  <a:txBody>
                    <a:bodyPr/>
                    <a:lstStyle/>
                    <a:p>
                      <a:r>
                        <a:rPr lang="en-US" sz="1600" dirty="0"/>
                        <a:t>w</a:t>
                      </a:r>
                    </a:p>
                  </a:txBody>
                  <a:tcPr/>
                </a:tc>
                <a:tc>
                  <a:txBody>
                    <a:bodyPr/>
                    <a:lstStyle/>
                    <a:p>
                      <a:r>
                        <a:rPr lang="en-US" sz="1600" dirty="0"/>
                        <a:t>Creates a new text file for writing purpose</a:t>
                      </a:r>
                    </a:p>
                  </a:txBody>
                  <a:tcPr/>
                </a:tc>
                <a:extLst>
                  <a:ext uri="{0D108BD9-81ED-4DB2-BD59-A6C34878D82A}">
                    <a16:rowId xmlns:a16="http://schemas.microsoft.com/office/drawing/2014/main" val="360820072"/>
                  </a:ext>
                </a:extLst>
              </a:tr>
              <a:tr h="246372">
                <a:tc>
                  <a:txBody>
                    <a:bodyPr/>
                    <a:lstStyle/>
                    <a:p>
                      <a:r>
                        <a:rPr lang="en-US" sz="1600" dirty="0" err="1"/>
                        <a:t>rb</a:t>
                      </a:r>
                      <a:endParaRPr lang="en-US" sz="1600" dirty="0"/>
                    </a:p>
                  </a:txBody>
                  <a:tcPr/>
                </a:tc>
                <a:tc>
                  <a:txBody>
                    <a:bodyPr/>
                    <a:lstStyle/>
                    <a:p>
                      <a:r>
                        <a:rPr lang="en-US" sz="1600" dirty="0"/>
                        <a:t>Opens a binary file for reading purpose</a:t>
                      </a:r>
                    </a:p>
                  </a:txBody>
                  <a:tcPr/>
                </a:tc>
                <a:extLst>
                  <a:ext uri="{0D108BD9-81ED-4DB2-BD59-A6C34878D82A}">
                    <a16:rowId xmlns:a16="http://schemas.microsoft.com/office/drawing/2014/main" val="282148122"/>
                  </a:ext>
                </a:extLst>
              </a:tr>
              <a:tr h="246372">
                <a:tc>
                  <a:txBody>
                    <a:bodyPr/>
                    <a:lstStyle/>
                    <a:p>
                      <a:r>
                        <a:rPr lang="en-US" sz="1600" dirty="0" err="1"/>
                        <a:t>wb</a:t>
                      </a:r>
                      <a:endParaRPr lang="en-US" sz="1600" dirty="0"/>
                    </a:p>
                  </a:txBody>
                  <a:tcPr/>
                </a:tc>
                <a:tc>
                  <a:txBody>
                    <a:bodyPr/>
                    <a:lstStyle/>
                    <a:p>
                      <a:r>
                        <a:rPr lang="en-US" sz="1600" dirty="0"/>
                        <a:t>Creates a new binary file for writing purpose</a:t>
                      </a:r>
                    </a:p>
                  </a:txBody>
                  <a:tcPr/>
                </a:tc>
                <a:extLst>
                  <a:ext uri="{0D108BD9-81ED-4DB2-BD59-A6C34878D82A}">
                    <a16:rowId xmlns:a16="http://schemas.microsoft.com/office/drawing/2014/main" val="3955353247"/>
                  </a:ext>
                </a:extLst>
              </a:tr>
              <a:tr h="246372">
                <a:tc>
                  <a:txBody>
                    <a:bodyPr/>
                    <a:lstStyle/>
                    <a:p>
                      <a:r>
                        <a:rPr lang="en-US" sz="1600" dirty="0"/>
                        <a:t>…</a:t>
                      </a:r>
                    </a:p>
                  </a:txBody>
                  <a:tcPr/>
                </a:tc>
                <a:tc>
                  <a:txBody>
                    <a:bodyPr/>
                    <a:lstStyle/>
                    <a:p>
                      <a:r>
                        <a:rPr lang="en-US" sz="1600" dirty="0"/>
                        <a:t>…</a:t>
                      </a:r>
                    </a:p>
                  </a:txBody>
                  <a:tcPr/>
                </a:tc>
                <a:extLst>
                  <a:ext uri="{0D108BD9-81ED-4DB2-BD59-A6C34878D82A}">
                    <a16:rowId xmlns:a16="http://schemas.microsoft.com/office/drawing/2014/main" val="3274044650"/>
                  </a:ext>
                </a:extLst>
              </a:tr>
            </a:tbl>
          </a:graphicData>
        </a:graphic>
      </p:graphicFrame>
    </p:spTree>
    <p:extLst>
      <p:ext uri="{BB962C8B-B14F-4D97-AF65-F5344CB8AC3E}">
        <p14:creationId xmlns:p14="http://schemas.microsoft.com/office/powerpoint/2010/main" val="2247817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File closing</a:t>
            </a:r>
          </a:p>
        </p:txBody>
      </p:sp>
      <p:sp>
        <p:nvSpPr>
          <p:cNvPr id="4" name="Content Placeholder 3"/>
          <p:cNvSpPr>
            <a:spLocks noGrp="1"/>
          </p:cNvSpPr>
          <p:nvPr>
            <p:ph idx="1"/>
          </p:nvPr>
        </p:nvSpPr>
        <p:spPr>
          <a:xfrm>
            <a:off x="457200" y="1450257"/>
            <a:ext cx="5683045" cy="2413081"/>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marL="0" indent="0">
              <a:buNone/>
            </a:pPr>
            <a:r>
              <a:rPr lang="en-US" sz="1600" dirty="0" err="1">
                <a:solidFill>
                  <a:schemeClr val="tx1"/>
                </a:solidFill>
                <a:latin typeface="Arial" panose="020B0604020202020204" pitchFamily="34" charset="0"/>
                <a:cs typeface="Arial" panose="020B0604020202020204" pitchFamily="34" charset="0"/>
              </a:rPr>
              <a:t>int</a:t>
            </a:r>
            <a:r>
              <a:rPr lang="en-US" sz="1600" dirty="0">
                <a:solidFill>
                  <a:schemeClr val="tx1"/>
                </a:solidFill>
                <a:latin typeface="Arial" panose="020B0604020202020204" pitchFamily="34" charset="0"/>
                <a:cs typeface="Arial" panose="020B0604020202020204" pitchFamily="34" charset="0"/>
              </a:rPr>
              <a:t> </a:t>
            </a:r>
            <a:r>
              <a:rPr lang="en-US" sz="1600" dirty="0" err="1">
                <a:solidFill>
                  <a:schemeClr val="tx1"/>
                </a:solidFill>
                <a:latin typeface="Arial" panose="020B0604020202020204" pitchFamily="34" charset="0"/>
                <a:cs typeface="Arial" panose="020B0604020202020204" pitchFamily="34" charset="0"/>
              </a:rPr>
              <a:t>fclose</a:t>
            </a:r>
            <a:r>
              <a:rPr lang="en-US" sz="1600" dirty="0">
                <a:solidFill>
                  <a:schemeClr val="tx1"/>
                </a:solidFill>
                <a:latin typeface="Arial" panose="020B0604020202020204" pitchFamily="34" charset="0"/>
                <a:cs typeface="Arial" panose="020B0604020202020204" pitchFamily="34" charset="0"/>
              </a:rPr>
              <a:t>(FILE * stream);</a:t>
            </a:r>
          </a:p>
          <a:p>
            <a:pPr marL="0" indent="0">
              <a:buNone/>
            </a:pPr>
            <a:endParaRPr lang="en-US" sz="1600" dirty="0">
              <a:solidFill>
                <a:schemeClr val="tx1"/>
              </a:solidFill>
              <a:latin typeface="Arial" panose="020B0604020202020204" pitchFamily="34" charset="0"/>
              <a:cs typeface="Arial" panose="020B0604020202020204" pitchFamily="34" charset="0"/>
            </a:endParaRPr>
          </a:p>
          <a:p>
            <a:pPr marL="0" indent="0">
              <a:buNone/>
            </a:pPr>
            <a:r>
              <a:rPr lang="en-US" sz="1600" dirty="0">
                <a:solidFill>
                  <a:schemeClr val="tx1"/>
                </a:solidFill>
                <a:latin typeface="Arial" panose="020B0604020202020204" pitchFamily="34" charset="0"/>
                <a:cs typeface="Arial" panose="020B0604020202020204" pitchFamily="34" charset="0"/>
              </a:rPr>
              <a:t>Parameters:	</a:t>
            </a:r>
          </a:p>
          <a:p>
            <a:pPr marL="0" indent="0">
              <a:buNone/>
            </a:pPr>
            <a:r>
              <a:rPr lang="en-US" sz="1600" dirty="0">
                <a:solidFill>
                  <a:schemeClr val="tx1"/>
                </a:solidFill>
                <a:latin typeface="Arial" panose="020B0604020202020204" pitchFamily="34" charset="0"/>
                <a:cs typeface="Arial" panose="020B0604020202020204" pitchFamily="34" charset="0"/>
              </a:rPr>
              <a:t>- stream: pointer to a FILE structure</a:t>
            </a:r>
          </a:p>
          <a:p>
            <a:pPr marL="0" indent="0">
              <a:buNone/>
            </a:pPr>
            <a:br>
              <a:rPr lang="en-US" sz="1600" dirty="0">
                <a:solidFill>
                  <a:schemeClr val="tx1"/>
                </a:solidFill>
                <a:latin typeface="Arial" panose="020B0604020202020204" pitchFamily="34" charset="0"/>
                <a:cs typeface="Arial" panose="020B0604020202020204" pitchFamily="34" charset="0"/>
              </a:rPr>
            </a:br>
            <a:r>
              <a:rPr lang="en-US" sz="1600" dirty="0">
                <a:solidFill>
                  <a:schemeClr val="tx1"/>
                </a:solidFill>
                <a:latin typeface="Arial" panose="020B0604020202020204" pitchFamily="34" charset="0"/>
                <a:cs typeface="Arial" panose="020B0604020202020204" pitchFamily="34" charset="0"/>
              </a:rPr>
              <a:t>Return value:</a:t>
            </a:r>
            <a:br>
              <a:rPr lang="en-US" sz="1600" dirty="0">
                <a:solidFill>
                  <a:schemeClr val="tx1"/>
                </a:solidFill>
                <a:latin typeface="Arial" panose="020B0604020202020204" pitchFamily="34" charset="0"/>
                <a:cs typeface="Arial" panose="020B0604020202020204" pitchFamily="34" charset="0"/>
              </a:rPr>
            </a:br>
            <a:r>
              <a:rPr lang="en-US" sz="1600" dirty="0">
                <a:solidFill>
                  <a:schemeClr val="tx1"/>
                </a:solidFill>
                <a:latin typeface="Arial" panose="020B0604020202020204" pitchFamily="34" charset="0"/>
                <a:cs typeface="Arial" panose="020B0604020202020204" pitchFamily="34" charset="0"/>
              </a:rPr>
              <a:t>- integer indicating whether the file is successfully closed</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8630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Code example of opening and closing a file</a:t>
            </a:r>
          </a:p>
        </p:txBody>
      </p:sp>
      <p:sp>
        <p:nvSpPr>
          <p:cNvPr id="4" name="Content Placeholder 3"/>
          <p:cNvSpPr>
            <a:spLocks noGrp="1"/>
          </p:cNvSpPr>
          <p:nvPr>
            <p:ph sz="half" idx="1"/>
          </p:nvPr>
        </p:nvSpPr>
        <p:spPr>
          <a:xfrm>
            <a:off x="1213717" y="920981"/>
            <a:ext cx="5463377" cy="4137824"/>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normAutofit fontScale="85000" lnSpcReduction="20000"/>
          </a:bodyPr>
          <a:lstStyle/>
          <a:p>
            <a:pPr marL="0" indent="0">
              <a:buNone/>
            </a:pPr>
            <a:r>
              <a:rPr lang="en-US" sz="1600" dirty="0">
                <a:solidFill>
                  <a:schemeClr val="tx1"/>
                </a:solidFill>
                <a:latin typeface="Arial" panose="020B0604020202020204" pitchFamily="34" charset="0"/>
                <a:cs typeface="Arial" panose="020B0604020202020204" pitchFamily="34" charset="0"/>
              </a:rPr>
              <a:t>#include &lt;</a:t>
            </a:r>
            <a:r>
              <a:rPr lang="en-US" sz="1600" dirty="0" err="1">
                <a:solidFill>
                  <a:schemeClr val="tx1"/>
                </a:solidFill>
                <a:latin typeface="Arial" panose="020B0604020202020204" pitchFamily="34" charset="0"/>
                <a:cs typeface="Arial" panose="020B0604020202020204" pitchFamily="34" charset="0"/>
              </a:rPr>
              <a:t>stdio.h</a:t>
            </a:r>
            <a:r>
              <a:rPr lang="en-US" sz="1600" dirty="0">
                <a:solidFill>
                  <a:schemeClr val="tx1"/>
                </a:solidFill>
                <a:latin typeface="Arial" panose="020B0604020202020204" pitchFamily="34" charset="0"/>
                <a:cs typeface="Arial" panose="020B0604020202020204" pitchFamily="34" charset="0"/>
              </a:rPr>
              <a:t>&gt;  // Needed for handling files</a:t>
            </a:r>
          </a:p>
          <a:p>
            <a:pPr marL="0" indent="0">
              <a:buNone/>
            </a:pPr>
            <a:r>
              <a:rPr lang="en-US" sz="1600" dirty="0">
                <a:solidFill>
                  <a:schemeClr val="tx1"/>
                </a:solidFill>
                <a:latin typeface="Arial" panose="020B0604020202020204" pitchFamily="34" charset="0"/>
                <a:cs typeface="Arial" panose="020B0604020202020204" pitchFamily="34" charset="0"/>
              </a:rPr>
              <a:t>#include &lt;</a:t>
            </a:r>
            <a:r>
              <a:rPr lang="en-US" sz="1600" dirty="0" err="1">
                <a:solidFill>
                  <a:schemeClr val="tx1"/>
                </a:solidFill>
                <a:latin typeface="Arial" panose="020B0604020202020204" pitchFamily="34" charset="0"/>
                <a:cs typeface="Arial" panose="020B0604020202020204" pitchFamily="34" charset="0"/>
              </a:rPr>
              <a:t>stdlib.h</a:t>
            </a:r>
            <a:r>
              <a:rPr lang="en-US" sz="1600" dirty="0">
                <a:solidFill>
                  <a:schemeClr val="tx1"/>
                </a:solidFill>
                <a:latin typeface="Arial" panose="020B0604020202020204" pitchFamily="34" charset="0"/>
                <a:cs typeface="Arial" panose="020B0604020202020204" pitchFamily="34" charset="0"/>
              </a:rPr>
              <a:t>&gt; // Needed for exit() function</a:t>
            </a:r>
          </a:p>
          <a:p>
            <a:endParaRPr lang="en-US" sz="1600" dirty="0">
              <a:solidFill>
                <a:schemeClr val="tx1"/>
              </a:solidFill>
              <a:latin typeface="Arial" panose="020B0604020202020204" pitchFamily="34" charset="0"/>
              <a:cs typeface="Arial" panose="020B0604020202020204" pitchFamily="34" charset="0"/>
            </a:endParaRPr>
          </a:p>
          <a:p>
            <a:pPr marL="0" indent="0">
              <a:buNone/>
            </a:pPr>
            <a:r>
              <a:rPr lang="en-GB" sz="1600" dirty="0" err="1">
                <a:solidFill>
                  <a:schemeClr val="tx1"/>
                </a:solidFill>
              </a:rPr>
              <a:t>int</a:t>
            </a:r>
            <a:r>
              <a:rPr lang="en-GB" sz="1600" dirty="0">
                <a:solidFill>
                  <a:schemeClr val="tx1"/>
                </a:solidFill>
              </a:rPr>
              <a:t> main() {</a:t>
            </a:r>
          </a:p>
          <a:p>
            <a:pPr marL="0" indent="0">
              <a:buNone/>
            </a:pPr>
            <a:r>
              <a:rPr lang="en-GB" sz="1600" dirty="0">
                <a:solidFill>
                  <a:schemeClr val="tx1"/>
                </a:solidFill>
              </a:rPr>
              <a:t>    FILE* </a:t>
            </a:r>
            <a:r>
              <a:rPr lang="en-GB" sz="1600" dirty="0" err="1">
                <a:solidFill>
                  <a:schemeClr val="tx1"/>
                </a:solidFill>
              </a:rPr>
              <a:t>inputFile</a:t>
            </a:r>
            <a:r>
              <a:rPr lang="en-GB" sz="1600" dirty="0">
                <a:solidFill>
                  <a:schemeClr val="tx1"/>
                </a:solidFill>
              </a:rPr>
              <a:t>;</a:t>
            </a:r>
          </a:p>
          <a:p>
            <a:pPr marL="0" indent="0">
              <a:buNone/>
            </a:pPr>
            <a:br>
              <a:rPr lang="en-GB" sz="1600" dirty="0">
                <a:solidFill>
                  <a:schemeClr val="tx1"/>
                </a:solidFill>
              </a:rPr>
            </a:br>
            <a:r>
              <a:rPr lang="en-GB" sz="1600" dirty="0">
                <a:solidFill>
                  <a:schemeClr val="tx1"/>
                </a:solidFill>
              </a:rPr>
              <a:t>    </a:t>
            </a:r>
            <a:r>
              <a:rPr lang="en-GB" sz="1600" dirty="0" err="1">
                <a:solidFill>
                  <a:schemeClr val="tx1"/>
                </a:solidFill>
              </a:rPr>
              <a:t>inputFile</a:t>
            </a:r>
            <a:r>
              <a:rPr lang="en-GB" sz="1600" dirty="0">
                <a:solidFill>
                  <a:schemeClr val="tx1"/>
                </a:solidFill>
              </a:rPr>
              <a:t> = </a:t>
            </a:r>
            <a:r>
              <a:rPr lang="en-GB" sz="1600" dirty="0" err="1">
                <a:solidFill>
                  <a:schemeClr val="tx1"/>
                </a:solidFill>
              </a:rPr>
              <a:t>fopen</a:t>
            </a:r>
            <a:r>
              <a:rPr lang="en-GB" sz="1600" dirty="0">
                <a:solidFill>
                  <a:schemeClr val="tx1"/>
                </a:solidFill>
              </a:rPr>
              <a:t>("</a:t>
            </a:r>
            <a:r>
              <a:rPr lang="en-GB" sz="1600" dirty="0" err="1">
                <a:solidFill>
                  <a:schemeClr val="tx1"/>
                </a:solidFill>
              </a:rPr>
              <a:t>input.txt","r</a:t>
            </a:r>
            <a:r>
              <a:rPr lang="en-GB" sz="1600" dirty="0">
                <a:solidFill>
                  <a:schemeClr val="tx1"/>
                </a:solidFill>
              </a:rPr>
              <a:t>");</a:t>
            </a:r>
          </a:p>
          <a:p>
            <a:pPr marL="0" indent="0">
              <a:buNone/>
            </a:pPr>
            <a:endParaRPr lang="en-GB" sz="1600" dirty="0">
              <a:solidFill>
                <a:schemeClr val="tx1"/>
              </a:solidFill>
            </a:endParaRPr>
          </a:p>
          <a:p>
            <a:pPr marL="0" indent="0">
              <a:buNone/>
            </a:pPr>
            <a:r>
              <a:rPr lang="en-GB" sz="1600" dirty="0">
                <a:solidFill>
                  <a:schemeClr val="tx1"/>
                </a:solidFill>
              </a:rPr>
              <a:t>    if (</a:t>
            </a:r>
            <a:r>
              <a:rPr lang="en-GB" sz="1600" dirty="0" err="1">
                <a:solidFill>
                  <a:schemeClr val="tx1"/>
                </a:solidFill>
              </a:rPr>
              <a:t>inputFile</a:t>
            </a:r>
            <a:r>
              <a:rPr lang="en-GB" sz="1600" dirty="0">
                <a:solidFill>
                  <a:schemeClr val="tx1"/>
                </a:solidFill>
              </a:rPr>
              <a:t> == NULL)  {</a:t>
            </a:r>
          </a:p>
          <a:p>
            <a:pPr marL="0" indent="0">
              <a:buNone/>
            </a:pPr>
            <a:r>
              <a:rPr lang="en-GB" sz="1600" dirty="0">
                <a:solidFill>
                  <a:schemeClr val="tx1"/>
                </a:solidFill>
              </a:rPr>
              <a:t>       </a:t>
            </a:r>
            <a:r>
              <a:rPr lang="en-GB" sz="1600" dirty="0" err="1">
                <a:solidFill>
                  <a:schemeClr val="tx1"/>
                </a:solidFill>
              </a:rPr>
              <a:t>printf</a:t>
            </a:r>
            <a:r>
              <a:rPr lang="en-GB" sz="1600" dirty="0">
                <a:solidFill>
                  <a:schemeClr val="tx1"/>
                </a:solidFill>
              </a:rPr>
              <a:t>("Error: file cannot be opened");</a:t>
            </a:r>
          </a:p>
          <a:p>
            <a:pPr marL="0" indent="0">
              <a:buNone/>
            </a:pPr>
            <a:r>
              <a:rPr lang="en-GB" sz="1600" dirty="0">
                <a:solidFill>
                  <a:schemeClr val="tx1"/>
                </a:solidFill>
              </a:rPr>
              <a:t>       exit(EXIT_FAILURE); // Program is terminated</a:t>
            </a:r>
          </a:p>
          <a:p>
            <a:pPr marL="0" indent="0">
              <a:buNone/>
            </a:pPr>
            <a:r>
              <a:rPr lang="en-GB" sz="1600" dirty="0">
                <a:solidFill>
                  <a:schemeClr val="tx1"/>
                </a:solidFill>
              </a:rPr>
              <a:t>    }</a:t>
            </a:r>
          </a:p>
          <a:p>
            <a:pPr marL="0" indent="0">
              <a:buNone/>
            </a:pPr>
            <a:br>
              <a:rPr lang="en-GB" sz="1600" dirty="0">
                <a:solidFill>
                  <a:schemeClr val="tx1"/>
                </a:solidFill>
              </a:rPr>
            </a:br>
            <a:r>
              <a:rPr lang="en-GB" sz="1600" dirty="0">
                <a:solidFill>
                  <a:schemeClr val="tx1"/>
                </a:solidFill>
              </a:rPr>
              <a:t>    </a:t>
            </a:r>
            <a:r>
              <a:rPr lang="en-GB" sz="1600" dirty="0" err="1">
                <a:solidFill>
                  <a:schemeClr val="tx1"/>
                </a:solidFill>
              </a:rPr>
              <a:t>fclose</a:t>
            </a:r>
            <a:r>
              <a:rPr lang="en-GB" sz="1600" dirty="0">
                <a:solidFill>
                  <a:schemeClr val="tx1"/>
                </a:solidFill>
              </a:rPr>
              <a:t>(</a:t>
            </a:r>
            <a:r>
              <a:rPr lang="en-GB" sz="1600" dirty="0" err="1">
                <a:solidFill>
                  <a:schemeClr val="tx1"/>
                </a:solidFill>
              </a:rPr>
              <a:t>inputFile</a:t>
            </a:r>
            <a:r>
              <a:rPr lang="en-GB" sz="1600" dirty="0">
                <a:solidFill>
                  <a:schemeClr val="tx1"/>
                </a:solidFill>
              </a:rPr>
              <a:t>);</a:t>
            </a:r>
          </a:p>
          <a:p>
            <a:pPr marL="0" indent="0">
              <a:buNone/>
            </a:pPr>
            <a:br>
              <a:rPr lang="en-GB" sz="1600" dirty="0">
                <a:solidFill>
                  <a:schemeClr val="tx1"/>
                </a:solidFill>
              </a:rPr>
            </a:br>
            <a:r>
              <a:rPr lang="en-GB" sz="1600" dirty="0">
                <a:solidFill>
                  <a:schemeClr val="tx1"/>
                </a:solidFill>
              </a:rPr>
              <a:t>    return (0);</a:t>
            </a:r>
          </a:p>
          <a:p>
            <a:pPr marL="0" indent="0">
              <a:buNone/>
            </a:pPr>
            <a:r>
              <a:rPr lang="en-GB" sz="1600" dirty="0">
                <a:solidFill>
                  <a:schemeClr val="tx1"/>
                </a:solidFill>
              </a:rPr>
              <a:t>}</a:t>
            </a:r>
          </a:p>
        </p:txBody>
      </p:sp>
      <p:sp>
        <p:nvSpPr>
          <p:cNvPr id="6" name="Content Placeholder 3"/>
          <p:cNvSpPr>
            <a:spLocks noGrp="1"/>
          </p:cNvSpPr>
          <p:nvPr>
            <p:ph sz="half" idx="1"/>
          </p:nvPr>
        </p:nvSpPr>
        <p:spPr>
          <a:xfrm>
            <a:off x="6420261" y="1286687"/>
            <a:ext cx="1766854" cy="1493300"/>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marL="0" indent="0" algn="ctr">
              <a:buNone/>
            </a:pPr>
            <a:r>
              <a:rPr lang="nl-NL" sz="1600" b="1" dirty="0" err="1">
                <a:solidFill>
                  <a:schemeClr val="tx1"/>
                </a:solidFill>
                <a:latin typeface="Arial" panose="020B0604020202020204" pitchFamily="34" charset="0"/>
                <a:cs typeface="Arial" panose="020B0604020202020204" pitchFamily="34" charset="0"/>
              </a:rPr>
              <a:t>What</a:t>
            </a:r>
            <a:r>
              <a:rPr lang="nl-NL" sz="1600" b="1" dirty="0">
                <a:solidFill>
                  <a:schemeClr val="tx1"/>
                </a:solidFill>
                <a:latin typeface="Arial" panose="020B0604020202020204" pitchFamily="34" charset="0"/>
                <a:cs typeface="Arial" panose="020B0604020202020204" pitchFamily="34" charset="0"/>
              </a:rPr>
              <a:t> do </a:t>
            </a:r>
            <a:r>
              <a:rPr lang="nl-NL" sz="1600" b="1" dirty="0" err="1">
                <a:solidFill>
                  <a:schemeClr val="tx1"/>
                </a:solidFill>
                <a:latin typeface="Arial" panose="020B0604020202020204" pitchFamily="34" charset="0"/>
                <a:cs typeface="Arial" panose="020B0604020202020204" pitchFamily="34" charset="0"/>
              </a:rPr>
              <a:t>you</a:t>
            </a:r>
            <a:r>
              <a:rPr lang="nl-NL" sz="1600" b="1" dirty="0">
                <a:solidFill>
                  <a:schemeClr val="tx1"/>
                </a:solidFill>
                <a:latin typeface="Arial" panose="020B0604020202020204" pitchFamily="34" charset="0"/>
                <a:cs typeface="Arial" panose="020B0604020202020204" pitchFamily="34" charset="0"/>
              </a:rPr>
              <a:t> </a:t>
            </a:r>
            <a:r>
              <a:rPr lang="nl-NL" sz="1600" b="1" dirty="0" err="1">
                <a:solidFill>
                  <a:schemeClr val="tx1"/>
                </a:solidFill>
                <a:latin typeface="Arial" panose="020B0604020202020204" pitchFamily="34" charset="0"/>
                <a:cs typeface="Arial" panose="020B0604020202020204" pitchFamily="34" charset="0"/>
              </a:rPr>
              <a:t>think</a:t>
            </a:r>
            <a:r>
              <a:rPr lang="nl-NL" sz="1600" b="1" dirty="0">
                <a:solidFill>
                  <a:schemeClr val="tx1"/>
                </a:solidFill>
                <a:latin typeface="Arial" panose="020B0604020202020204" pitchFamily="34" charset="0"/>
                <a:cs typeface="Arial" panose="020B0604020202020204" pitchFamily="34" charset="0"/>
              </a:rPr>
              <a:t> </a:t>
            </a:r>
            <a:r>
              <a:rPr lang="nl-NL" sz="1600" b="1" dirty="0" err="1">
                <a:solidFill>
                  <a:schemeClr val="tx1"/>
                </a:solidFill>
                <a:latin typeface="Arial" panose="020B0604020202020204" pitchFamily="34" charset="0"/>
                <a:cs typeface="Arial" panose="020B0604020202020204" pitchFamily="34" charset="0"/>
              </a:rPr>
              <a:t>the</a:t>
            </a:r>
            <a:r>
              <a:rPr lang="nl-NL" sz="1600" b="1" dirty="0">
                <a:solidFill>
                  <a:schemeClr val="tx1"/>
                </a:solidFill>
                <a:latin typeface="Arial" panose="020B0604020202020204" pitchFamily="34" charset="0"/>
                <a:cs typeface="Arial" panose="020B0604020202020204" pitchFamily="34" charset="0"/>
              </a:rPr>
              <a:t> exit </a:t>
            </a:r>
            <a:r>
              <a:rPr lang="nl-NL" sz="1600" b="1" dirty="0" err="1">
                <a:solidFill>
                  <a:schemeClr val="tx1"/>
                </a:solidFill>
                <a:latin typeface="Arial" panose="020B0604020202020204" pitchFamily="34" charset="0"/>
                <a:cs typeface="Arial" panose="020B0604020202020204" pitchFamily="34" charset="0"/>
              </a:rPr>
              <a:t>function</a:t>
            </a:r>
            <a:r>
              <a:rPr lang="nl-NL" sz="1600" b="1" dirty="0">
                <a:solidFill>
                  <a:schemeClr val="tx1"/>
                </a:solidFill>
                <a:latin typeface="Arial" panose="020B0604020202020204" pitchFamily="34" charset="0"/>
                <a:cs typeface="Arial" panose="020B0604020202020204" pitchFamily="34" charset="0"/>
              </a:rPr>
              <a:t> does? </a:t>
            </a:r>
            <a:endParaRPr lang="en-GB" sz="1600" b="1" dirty="0">
              <a:solidFill>
                <a:schemeClr val="tx1"/>
              </a:solidFill>
            </a:endParaRPr>
          </a:p>
        </p:txBody>
      </p:sp>
      <p:sp>
        <p:nvSpPr>
          <p:cNvPr id="7" name="Content Placeholder 3"/>
          <p:cNvSpPr>
            <a:spLocks noGrp="1"/>
          </p:cNvSpPr>
          <p:nvPr>
            <p:ph sz="half" idx="1"/>
          </p:nvPr>
        </p:nvSpPr>
        <p:spPr>
          <a:xfrm>
            <a:off x="6354477" y="3003050"/>
            <a:ext cx="1832638" cy="1408876"/>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normAutofit lnSpcReduction="10000"/>
          </a:bodyPr>
          <a:lstStyle/>
          <a:p>
            <a:pPr marL="0" indent="0" algn="ctr">
              <a:buNone/>
            </a:pPr>
            <a:r>
              <a:rPr lang="nl-NL" sz="1600" b="1" dirty="0" err="1">
                <a:solidFill>
                  <a:schemeClr val="tx1"/>
                </a:solidFill>
                <a:latin typeface="Arial" panose="020B0604020202020204" pitchFamily="34" charset="0"/>
                <a:cs typeface="Arial" panose="020B0604020202020204" pitchFamily="34" charset="0"/>
              </a:rPr>
              <a:t>What</a:t>
            </a:r>
            <a:r>
              <a:rPr lang="nl-NL" sz="1600" b="1" dirty="0">
                <a:solidFill>
                  <a:schemeClr val="tx1"/>
                </a:solidFill>
                <a:latin typeface="Arial" panose="020B0604020202020204" pitchFamily="34" charset="0"/>
                <a:cs typeface="Arial" panose="020B0604020202020204" pitchFamily="34" charset="0"/>
              </a:rPr>
              <a:t> is </a:t>
            </a:r>
            <a:r>
              <a:rPr lang="nl-NL" sz="1600" b="1" dirty="0" err="1">
                <a:solidFill>
                  <a:schemeClr val="tx1"/>
                </a:solidFill>
                <a:latin typeface="Arial" panose="020B0604020202020204" pitchFamily="34" charset="0"/>
                <a:cs typeface="Arial" panose="020B0604020202020204" pitchFamily="34" charset="0"/>
              </a:rPr>
              <a:t>the</a:t>
            </a:r>
            <a:r>
              <a:rPr lang="nl-NL" sz="1600" b="1" dirty="0">
                <a:solidFill>
                  <a:schemeClr val="tx1"/>
                </a:solidFill>
                <a:latin typeface="Arial" panose="020B0604020202020204" pitchFamily="34" charset="0"/>
                <a:cs typeface="Arial" panose="020B0604020202020204" pitchFamily="34" charset="0"/>
              </a:rPr>
              <a:t> </a:t>
            </a:r>
            <a:r>
              <a:rPr lang="nl-NL" sz="1600" b="1" dirty="0" err="1">
                <a:solidFill>
                  <a:schemeClr val="tx1"/>
                </a:solidFill>
                <a:latin typeface="Arial" panose="020B0604020202020204" pitchFamily="34" charset="0"/>
                <a:cs typeface="Arial" panose="020B0604020202020204" pitchFamily="34" charset="0"/>
              </a:rPr>
              <a:t>difference</a:t>
            </a:r>
            <a:r>
              <a:rPr lang="nl-NL" sz="1600" b="1" dirty="0">
                <a:solidFill>
                  <a:schemeClr val="tx1"/>
                </a:solidFill>
                <a:latin typeface="Arial" panose="020B0604020202020204" pitchFamily="34" charset="0"/>
                <a:cs typeface="Arial" panose="020B0604020202020204" pitchFamily="34" charset="0"/>
              </a:rPr>
              <a:t> </a:t>
            </a:r>
            <a:r>
              <a:rPr lang="nl-NL" sz="1600" b="1" dirty="0" err="1">
                <a:solidFill>
                  <a:schemeClr val="tx1"/>
                </a:solidFill>
                <a:latin typeface="Arial" panose="020B0604020202020204" pitchFamily="34" charset="0"/>
                <a:cs typeface="Arial" panose="020B0604020202020204" pitchFamily="34" charset="0"/>
              </a:rPr>
              <a:t>between</a:t>
            </a:r>
            <a:r>
              <a:rPr lang="nl-NL" sz="1600" b="1" dirty="0">
                <a:solidFill>
                  <a:schemeClr val="tx1"/>
                </a:solidFill>
                <a:latin typeface="Arial" panose="020B0604020202020204" pitchFamily="34" charset="0"/>
                <a:cs typeface="Arial" panose="020B0604020202020204" pitchFamily="34" charset="0"/>
              </a:rPr>
              <a:t> </a:t>
            </a:r>
            <a:r>
              <a:rPr lang="nl-NL" sz="1600" b="1" dirty="0" err="1">
                <a:solidFill>
                  <a:schemeClr val="tx1"/>
                </a:solidFill>
                <a:latin typeface="Arial" panose="020B0604020202020204" pitchFamily="34" charset="0"/>
                <a:cs typeface="Arial" panose="020B0604020202020204" pitchFamily="34" charset="0"/>
              </a:rPr>
              <a:t>using</a:t>
            </a:r>
            <a:r>
              <a:rPr lang="nl-NL" sz="1600" b="1" dirty="0">
                <a:solidFill>
                  <a:schemeClr val="tx1"/>
                </a:solidFill>
                <a:latin typeface="Arial" panose="020B0604020202020204" pitchFamily="34" charset="0"/>
                <a:cs typeface="Arial" panose="020B0604020202020204" pitchFamily="34" charset="0"/>
              </a:rPr>
              <a:t> exit </a:t>
            </a:r>
            <a:r>
              <a:rPr lang="nl-NL" sz="1600" b="1" dirty="0" err="1">
                <a:solidFill>
                  <a:schemeClr val="tx1"/>
                </a:solidFill>
                <a:latin typeface="Arial" panose="020B0604020202020204" pitchFamily="34" charset="0"/>
                <a:cs typeface="Arial" panose="020B0604020202020204" pitchFamily="34" charset="0"/>
              </a:rPr>
              <a:t>and</a:t>
            </a:r>
            <a:r>
              <a:rPr lang="nl-NL" sz="1600" b="1" dirty="0">
                <a:solidFill>
                  <a:schemeClr val="tx1"/>
                </a:solidFill>
                <a:latin typeface="Arial" panose="020B0604020202020204" pitchFamily="34" charset="0"/>
                <a:cs typeface="Arial" panose="020B0604020202020204" pitchFamily="34" charset="0"/>
              </a:rPr>
              <a:t> return?</a:t>
            </a:r>
            <a:endParaRPr lang="en-GB" sz="1600" b="1" dirty="0">
              <a:solidFill>
                <a:schemeClr val="tx1"/>
              </a:solidFill>
            </a:endParaRPr>
          </a:p>
        </p:txBody>
      </p:sp>
    </p:spTree>
    <p:extLst>
      <p:ext uri="{BB962C8B-B14F-4D97-AF65-F5344CB8AC3E}">
        <p14:creationId xmlns:p14="http://schemas.microsoft.com/office/powerpoint/2010/main" val="3233244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Reading data from a file</a:t>
            </a:r>
          </a:p>
        </p:txBody>
      </p:sp>
      <p:sp>
        <p:nvSpPr>
          <p:cNvPr id="6" name="Content Placeholder 5"/>
          <p:cNvSpPr>
            <a:spLocks noGrp="1"/>
          </p:cNvSpPr>
          <p:nvPr>
            <p:ph idx="1"/>
          </p:nvPr>
        </p:nvSpPr>
        <p:spPr/>
        <p:txBody>
          <a:bodyPr>
            <a:normAutofit/>
          </a:bodyPr>
          <a:lstStyle/>
          <a:p>
            <a:r>
              <a:rPr lang="nl-NL" sz="2200" dirty="0"/>
              <a:t>The </a:t>
            </a:r>
            <a:r>
              <a:rPr lang="nl-NL" sz="2200" dirty="0" err="1"/>
              <a:t>library</a:t>
            </a:r>
            <a:r>
              <a:rPr lang="nl-NL" sz="2200" dirty="0"/>
              <a:t> </a:t>
            </a:r>
            <a:r>
              <a:rPr lang="nl-NL" sz="2200" i="1" dirty="0" err="1"/>
              <a:t>cstdio</a:t>
            </a:r>
            <a:r>
              <a:rPr lang="nl-NL" sz="2200" dirty="0"/>
              <a:t> </a:t>
            </a:r>
            <a:r>
              <a:rPr lang="nl-NL" sz="2200" dirty="0" err="1"/>
              <a:t>provides</a:t>
            </a:r>
            <a:r>
              <a:rPr lang="nl-NL" sz="2200" dirty="0"/>
              <a:t> 4 </a:t>
            </a:r>
            <a:r>
              <a:rPr lang="nl-NL" sz="2200" dirty="0" err="1"/>
              <a:t>functions</a:t>
            </a:r>
            <a:r>
              <a:rPr lang="nl-NL" sz="2200" dirty="0"/>
              <a:t> </a:t>
            </a:r>
            <a:r>
              <a:rPr lang="nl-NL" sz="2200" dirty="0" err="1"/>
              <a:t>to</a:t>
            </a:r>
            <a:r>
              <a:rPr lang="nl-NL" sz="2200" dirty="0"/>
              <a:t> </a:t>
            </a:r>
            <a:r>
              <a:rPr lang="nl-NL" sz="2200" dirty="0" err="1"/>
              <a:t>read</a:t>
            </a:r>
            <a:r>
              <a:rPr lang="nl-NL" sz="2200" dirty="0"/>
              <a:t> data from a file</a:t>
            </a:r>
            <a:endParaRPr lang="en-GB" sz="2200" dirty="0"/>
          </a:p>
        </p:txBody>
      </p:sp>
      <p:graphicFrame>
        <p:nvGraphicFramePr>
          <p:cNvPr id="7" name="Content Placeholder 3"/>
          <p:cNvGraphicFramePr>
            <a:graphicFrameLocks/>
          </p:cNvGraphicFramePr>
          <p:nvPr>
            <p:extLst>
              <p:ext uri="{D42A27DB-BD31-4B8C-83A1-F6EECF244321}">
                <p14:modId xmlns:p14="http://schemas.microsoft.com/office/powerpoint/2010/main" val="3584695724"/>
              </p:ext>
            </p:extLst>
          </p:nvPr>
        </p:nvGraphicFramePr>
        <p:xfrm>
          <a:off x="554736" y="1820865"/>
          <a:ext cx="8230155" cy="2365248"/>
        </p:xfrm>
        <a:graphic>
          <a:graphicData uri="http://schemas.openxmlformats.org/drawingml/2006/table">
            <a:tbl>
              <a:tblPr firstRow="1" bandRow="1">
                <a:tableStyleId>{5C22544A-7EE6-4342-B048-85BDC9FD1C3A}</a:tableStyleId>
              </a:tblPr>
              <a:tblGrid>
                <a:gridCol w="1646031">
                  <a:extLst>
                    <a:ext uri="{9D8B030D-6E8A-4147-A177-3AD203B41FA5}">
                      <a16:colId xmlns:a16="http://schemas.microsoft.com/office/drawing/2014/main" val="3850167856"/>
                    </a:ext>
                  </a:extLst>
                </a:gridCol>
                <a:gridCol w="1646031">
                  <a:extLst>
                    <a:ext uri="{9D8B030D-6E8A-4147-A177-3AD203B41FA5}">
                      <a16:colId xmlns:a16="http://schemas.microsoft.com/office/drawing/2014/main" val="2615476422"/>
                    </a:ext>
                  </a:extLst>
                </a:gridCol>
                <a:gridCol w="1646031">
                  <a:extLst>
                    <a:ext uri="{9D8B030D-6E8A-4147-A177-3AD203B41FA5}">
                      <a16:colId xmlns:a16="http://schemas.microsoft.com/office/drawing/2014/main" val="4263324186"/>
                    </a:ext>
                  </a:extLst>
                </a:gridCol>
                <a:gridCol w="1646031">
                  <a:extLst>
                    <a:ext uri="{9D8B030D-6E8A-4147-A177-3AD203B41FA5}">
                      <a16:colId xmlns:a16="http://schemas.microsoft.com/office/drawing/2014/main" val="663547966"/>
                    </a:ext>
                  </a:extLst>
                </a:gridCol>
                <a:gridCol w="1646031">
                  <a:extLst>
                    <a:ext uri="{9D8B030D-6E8A-4147-A177-3AD203B41FA5}">
                      <a16:colId xmlns:a16="http://schemas.microsoft.com/office/drawing/2014/main" val="2745173186"/>
                    </a:ext>
                  </a:extLst>
                </a:gridCol>
              </a:tblGrid>
              <a:tr h="824458">
                <a:tc>
                  <a:txBody>
                    <a:bodyPr/>
                    <a:lstStyle/>
                    <a:p>
                      <a:r>
                        <a:rPr lang="nl-NL" dirty="0" err="1"/>
                        <a:t>Function</a:t>
                      </a:r>
                      <a:endParaRPr lang="en-GB" dirty="0"/>
                    </a:p>
                  </a:txBody>
                  <a:tcPr marL="100942" marR="100942"/>
                </a:tc>
                <a:tc>
                  <a:txBody>
                    <a:bodyPr/>
                    <a:lstStyle/>
                    <a:p>
                      <a:r>
                        <a:rPr lang="nl-NL" dirty="0" err="1"/>
                        <a:t>fgetc</a:t>
                      </a:r>
                      <a:endParaRPr lang="en-GB" dirty="0"/>
                    </a:p>
                  </a:txBody>
                  <a:tcPr marL="100942" marR="100942"/>
                </a:tc>
                <a:tc>
                  <a:txBody>
                    <a:bodyPr/>
                    <a:lstStyle/>
                    <a:p>
                      <a:r>
                        <a:rPr lang="nl-NL" dirty="0" err="1"/>
                        <a:t>fgets</a:t>
                      </a:r>
                      <a:endParaRPr lang="en-GB" dirty="0"/>
                    </a:p>
                  </a:txBody>
                  <a:tcPr marL="100942" marR="100942"/>
                </a:tc>
                <a:tc>
                  <a:txBody>
                    <a:bodyPr/>
                    <a:lstStyle/>
                    <a:p>
                      <a:r>
                        <a:rPr lang="nl-NL" dirty="0" err="1"/>
                        <a:t>fread</a:t>
                      </a:r>
                      <a:endParaRPr lang="en-GB" dirty="0"/>
                    </a:p>
                  </a:txBody>
                  <a:tcPr marL="100942" marR="100942"/>
                </a:tc>
                <a:tc>
                  <a:txBody>
                    <a:bodyPr/>
                    <a:lstStyle/>
                    <a:p>
                      <a:r>
                        <a:rPr lang="nl-NL" dirty="0" err="1"/>
                        <a:t>fscanf</a:t>
                      </a:r>
                      <a:endParaRPr lang="en-GB" dirty="0"/>
                    </a:p>
                  </a:txBody>
                  <a:tcPr marL="100942" marR="100942"/>
                </a:tc>
                <a:extLst>
                  <a:ext uri="{0D108BD9-81ED-4DB2-BD59-A6C34878D82A}">
                    <a16:rowId xmlns:a16="http://schemas.microsoft.com/office/drawing/2014/main" val="2548344639"/>
                  </a:ext>
                </a:extLst>
              </a:tr>
              <a:tr h="1540790">
                <a:tc>
                  <a:txBody>
                    <a:bodyPr/>
                    <a:lstStyle/>
                    <a:p>
                      <a:r>
                        <a:rPr lang="nl-NL" dirty="0" err="1"/>
                        <a:t>Intented</a:t>
                      </a:r>
                      <a:r>
                        <a:rPr lang="nl-NL" baseline="0" dirty="0"/>
                        <a:t> </a:t>
                      </a:r>
                      <a:r>
                        <a:rPr lang="nl-NL" baseline="0" dirty="0" err="1"/>
                        <a:t>use</a:t>
                      </a:r>
                      <a:endParaRPr lang="en-GB" dirty="0"/>
                    </a:p>
                  </a:txBody>
                  <a:tcPr marL="100942" marR="100942"/>
                </a:tc>
                <a:tc>
                  <a:txBody>
                    <a:bodyPr/>
                    <a:lstStyle/>
                    <a:p>
                      <a:r>
                        <a:rPr lang="nl-NL" dirty="0"/>
                        <a:t>Read a file byte per byte</a:t>
                      </a:r>
                      <a:endParaRPr lang="en-GB" dirty="0"/>
                    </a:p>
                  </a:txBody>
                  <a:tcPr marL="100942" marR="100942"/>
                </a:tc>
                <a:tc>
                  <a:txBody>
                    <a:bodyPr/>
                    <a:lstStyle/>
                    <a:p>
                      <a:r>
                        <a:rPr lang="nl-NL" dirty="0"/>
                        <a:t>Read a </a:t>
                      </a:r>
                      <a:r>
                        <a:rPr lang="nl-NL"/>
                        <a:t>file line </a:t>
                      </a:r>
                      <a:r>
                        <a:rPr lang="nl-NL" dirty="0" err="1"/>
                        <a:t>by</a:t>
                      </a:r>
                      <a:r>
                        <a:rPr lang="nl-NL" dirty="0"/>
                        <a:t> line</a:t>
                      </a:r>
                      <a:endParaRPr lang="en-GB" dirty="0"/>
                    </a:p>
                  </a:txBody>
                  <a:tcPr marL="100942" marR="100942"/>
                </a:tc>
                <a:tc>
                  <a:txBody>
                    <a:bodyPr/>
                    <a:lstStyle/>
                    <a:p>
                      <a:r>
                        <a:rPr lang="nl-NL" dirty="0"/>
                        <a:t>Read a </a:t>
                      </a:r>
                      <a:r>
                        <a:rPr lang="nl-NL" dirty="0" err="1"/>
                        <a:t>customized</a:t>
                      </a:r>
                      <a:r>
                        <a:rPr lang="nl-NL" dirty="0"/>
                        <a:t> </a:t>
                      </a:r>
                      <a:r>
                        <a:rPr lang="nl-NL" dirty="0" err="1"/>
                        <a:t>amount</a:t>
                      </a:r>
                      <a:r>
                        <a:rPr lang="nl-NL" dirty="0"/>
                        <a:t> of byte from a file</a:t>
                      </a:r>
                      <a:endParaRPr lang="en-GB" dirty="0"/>
                    </a:p>
                  </a:txBody>
                  <a:tcPr marL="100942" marR="100942"/>
                </a:tc>
                <a:tc>
                  <a:txBody>
                    <a:bodyPr/>
                    <a:lstStyle/>
                    <a:p>
                      <a:r>
                        <a:rPr lang="nl-NL" dirty="0"/>
                        <a:t>Read </a:t>
                      </a:r>
                      <a:r>
                        <a:rPr lang="nl-NL" dirty="0" err="1"/>
                        <a:t>formatted</a:t>
                      </a:r>
                      <a:r>
                        <a:rPr lang="nl-NL" dirty="0"/>
                        <a:t> data from a file</a:t>
                      </a:r>
                      <a:endParaRPr lang="en-GB" dirty="0"/>
                    </a:p>
                  </a:txBody>
                  <a:tcPr marL="100942" marR="100942"/>
                </a:tc>
                <a:extLst>
                  <a:ext uri="{0D108BD9-81ED-4DB2-BD59-A6C34878D82A}">
                    <a16:rowId xmlns:a16="http://schemas.microsoft.com/office/drawing/2014/main" val="3138790527"/>
                  </a:ext>
                </a:extLst>
              </a:tr>
            </a:tbl>
          </a:graphicData>
        </a:graphic>
      </p:graphicFrame>
    </p:spTree>
    <p:extLst>
      <p:ext uri="{BB962C8B-B14F-4D97-AF65-F5344CB8AC3E}">
        <p14:creationId xmlns:p14="http://schemas.microsoft.com/office/powerpoint/2010/main" val="2812826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reading characters using </a:t>
            </a:r>
            <a:r>
              <a:rPr lang="en-US" dirty="0" err="1"/>
              <a:t>fgetc</a:t>
            </a:r>
            <a:endParaRPr lang="en-US" dirty="0"/>
          </a:p>
        </p:txBody>
      </p:sp>
      <p:sp>
        <p:nvSpPr>
          <p:cNvPr id="4" name="Content Placeholder 3"/>
          <p:cNvSpPr>
            <a:spLocks noGrp="1"/>
          </p:cNvSpPr>
          <p:nvPr>
            <p:ph sz="half" idx="1"/>
          </p:nvPr>
        </p:nvSpPr>
        <p:spPr>
          <a:xfrm>
            <a:off x="2281257" y="908786"/>
            <a:ext cx="4481832" cy="4151376"/>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noAutofit/>
          </a:bodyPr>
          <a:lstStyle/>
          <a:p>
            <a:pPr marL="0" indent="0">
              <a:buNone/>
            </a:pPr>
            <a:r>
              <a:rPr lang="en-GB" sz="1150" dirty="0" err="1">
                <a:solidFill>
                  <a:schemeClr val="tx1"/>
                </a:solidFill>
              </a:rPr>
              <a:t>int</a:t>
            </a:r>
            <a:r>
              <a:rPr lang="en-GB" sz="1150" dirty="0">
                <a:solidFill>
                  <a:schemeClr val="tx1"/>
                </a:solidFill>
              </a:rPr>
              <a:t> main() {</a:t>
            </a:r>
            <a:br>
              <a:rPr lang="en-GB" sz="1150" dirty="0">
                <a:solidFill>
                  <a:schemeClr val="tx1"/>
                </a:solidFill>
              </a:rPr>
            </a:br>
            <a:r>
              <a:rPr lang="en-GB" sz="1150" dirty="0">
                <a:solidFill>
                  <a:schemeClr val="tx1"/>
                </a:solidFill>
              </a:rPr>
              <a:t>    </a:t>
            </a:r>
            <a:r>
              <a:rPr lang="en-US" altLang="nl-NL" sz="1150" i="1" dirty="0">
                <a:solidFill>
                  <a:srgbClr val="8C8C8C"/>
                </a:solidFill>
                <a:latin typeface="JetBrains Mono"/>
              </a:rPr>
              <a:t>// </a:t>
            </a:r>
            <a:r>
              <a:rPr lang="nl-NL" altLang="nl-NL" sz="1150" i="1" dirty="0">
                <a:solidFill>
                  <a:srgbClr val="8C8C8C"/>
                </a:solidFill>
                <a:latin typeface="JetBrains Mono"/>
              </a:rPr>
              <a:t>OPEN FILE</a:t>
            </a:r>
            <a:endParaRPr lang="en-GB" sz="1150" dirty="0">
              <a:solidFill>
                <a:schemeClr val="tx1"/>
              </a:solidFill>
            </a:endParaRPr>
          </a:p>
          <a:p>
            <a:pPr marL="0" indent="0">
              <a:buNone/>
            </a:pPr>
            <a:r>
              <a:rPr lang="en-GB" sz="1150" dirty="0">
                <a:solidFill>
                  <a:schemeClr val="tx1"/>
                </a:solidFill>
              </a:rPr>
              <a:t>    FILE* </a:t>
            </a:r>
            <a:r>
              <a:rPr lang="en-GB" sz="1150" dirty="0" err="1">
                <a:solidFill>
                  <a:schemeClr val="tx1"/>
                </a:solidFill>
              </a:rPr>
              <a:t>inputFile</a:t>
            </a:r>
            <a:r>
              <a:rPr lang="en-GB" sz="1150" dirty="0">
                <a:solidFill>
                  <a:schemeClr val="tx1"/>
                </a:solidFill>
              </a:rPr>
              <a:t> = </a:t>
            </a:r>
            <a:r>
              <a:rPr lang="en-GB" sz="1150" dirty="0" err="1">
                <a:solidFill>
                  <a:schemeClr val="tx1"/>
                </a:solidFill>
              </a:rPr>
              <a:t>fopen</a:t>
            </a:r>
            <a:r>
              <a:rPr lang="en-GB" sz="1150" dirty="0">
                <a:solidFill>
                  <a:schemeClr val="tx1"/>
                </a:solidFill>
              </a:rPr>
              <a:t>("input.txt", "r");</a:t>
            </a:r>
          </a:p>
          <a:p>
            <a:pPr marL="0" indent="0">
              <a:buNone/>
            </a:pPr>
            <a:endParaRPr lang="en-GB" sz="1150" dirty="0">
              <a:solidFill>
                <a:schemeClr val="tx1"/>
              </a:solidFill>
            </a:endParaRPr>
          </a:p>
          <a:p>
            <a:pPr marL="0" indent="0">
              <a:buNone/>
            </a:pPr>
            <a:r>
              <a:rPr lang="en-GB" sz="1150" dirty="0">
                <a:solidFill>
                  <a:schemeClr val="tx1"/>
                </a:solidFill>
              </a:rPr>
              <a:t>    if (</a:t>
            </a:r>
            <a:r>
              <a:rPr lang="en-GB" sz="1150" dirty="0" err="1">
                <a:solidFill>
                  <a:schemeClr val="tx1"/>
                </a:solidFill>
              </a:rPr>
              <a:t>inputFile</a:t>
            </a:r>
            <a:r>
              <a:rPr lang="en-GB" sz="1150" dirty="0">
                <a:solidFill>
                  <a:schemeClr val="tx1"/>
                </a:solidFill>
              </a:rPr>
              <a:t> == NULL) {</a:t>
            </a:r>
          </a:p>
          <a:p>
            <a:pPr marL="0" indent="0">
              <a:buNone/>
            </a:pPr>
            <a:r>
              <a:rPr lang="en-GB" sz="1150" dirty="0">
                <a:solidFill>
                  <a:schemeClr val="tx1"/>
                </a:solidFill>
              </a:rPr>
              <a:t>       exit(EXIT_FAILURE); </a:t>
            </a:r>
          </a:p>
          <a:p>
            <a:pPr marL="0" indent="0">
              <a:buNone/>
            </a:pPr>
            <a:r>
              <a:rPr lang="en-GB" sz="1150" dirty="0">
                <a:solidFill>
                  <a:schemeClr val="tx1"/>
                </a:solidFill>
              </a:rPr>
              <a:t>    }</a:t>
            </a:r>
          </a:p>
          <a:p>
            <a:pPr marL="0" indent="0">
              <a:buNone/>
            </a:pPr>
            <a:r>
              <a:rPr lang="en-US" altLang="nl-NL" sz="1150" i="1" dirty="0">
                <a:solidFill>
                  <a:srgbClr val="8C8C8C"/>
                </a:solidFill>
                <a:latin typeface="JetBrains Mono"/>
              </a:rPr>
              <a:t>   </a:t>
            </a:r>
            <a:br>
              <a:rPr lang="en-US" altLang="nl-NL" sz="1150" i="1" dirty="0">
                <a:solidFill>
                  <a:srgbClr val="8C8C8C"/>
                </a:solidFill>
                <a:latin typeface="JetBrains Mono"/>
              </a:rPr>
            </a:br>
            <a:r>
              <a:rPr lang="en-US" altLang="nl-NL" sz="1150" i="1" dirty="0">
                <a:solidFill>
                  <a:srgbClr val="8C8C8C"/>
                </a:solidFill>
                <a:latin typeface="JetBrains Mono"/>
              </a:rPr>
              <a:t>   // </a:t>
            </a:r>
            <a:r>
              <a:rPr lang="nl-NL" altLang="nl-NL" sz="1150" i="1" dirty="0">
                <a:solidFill>
                  <a:srgbClr val="8C8C8C"/>
                </a:solidFill>
                <a:latin typeface="JetBrains Mono"/>
              </a:rPr>
              <a:t>PROCESS FILE </a:t>
            </a:r>
            <a:br>
              <a:rPr lang="nl-NL" altLang="nl-NL" sz="1150" i="1" dirty="0">
                <a:solidFill>
                  <a:srgbClr val="8C8C8C"/>
                </a:solidFill>
                <a:latin typeface="JetBrains Mono"/>
              </a:rPr>
            </a:br>
            <a:r>
              <a:rPr lang="nl-NL" altLang="nl-NL" sz="1150" i="1" dirty="0">
                <a:solidFill>
                  <a:srgbClr val="8C8C8C"/>
                </a:solidFill>
                <a:latin typeface="JetBrains Mono"/>
              </a:rPr>
              <a:t>   </a:t>
            </a:r>
            <a:r>
              <a:rPr lang="en-GB" sz="1150" dirty="0">
                <a:solidFill>
                  <a:schemeClr val="tx1"/>
                </a:solidFill>
              </a:rPr>
              <a:t>char c;</a:t>
            </a:r>
          </a:p>
          <a:p>
            <a:pPr marL="0" indent="0">
              <a:buNone/>
            </a:pPr>
            <a:r>
              <a:rPr lang="en-GB" sz="1150" dirty="0">
                <a:solidFill>
                  <a:schemeClr val="tx1"/>
                </a:solidFill>
              </a:rPr>
              <a:t>   while( </a:t>
            </a:r>
            <a:r>
              <a:rPr lang="en-GB" sz="1150" b="1" dirty="0">
                <a:solidFill>
                  <a:srgbClr val="0070C0"/>
                </a:solidFill>
              </a:rPr>
              <a:t>(c = </a:t>
            </a:r>
            <a:r>
              <a:rPr lang="en-GB" sz="1150" b="1" dirty="0" err="1">
                <a:solidFill>
                  <a:srgbClr val="0070C0"/>
                </a:solidFill>
              </a:rPr>
              <a:t>fgetc</a:t>
            </a:r>
            <a:r>
              <a:rPr lang="en-GB" sz="1150" b="1" dirty="0">
                <a:solidFill>
                  <a:srgbClr val="0070C0"/>
                </a:solidFill>
              </a:rPr>
              <a:t>(</a:t>
            </a:r>
            <a:r>
              <a:rPr lang="en-GB" sz="1150" b="1" dirty="0" err="1">
                <a:solidFill>
                  <a:srgbClr val="0070C0"/>
                </a:solidFill>
              </a:rPr>
              <a:t>inputFile</a:t>
            </a:r>
            <a:r>
              <a:rPr lang="en-GB" sz="1150" b="1" dirty="0">
                <a:solidFill>
                  <a:srgbClr val="0070C0"/>
                </a:solidFill>
              </a:rPr>
              <a:t>)) != EOF</a:t>
            </a:r>
            <a:r>
              <a:rPr lang="en-GB" sz="1150" dirty="0">
                <a:solidFill>
                  <a:schemeClr val="tx1"/>
                </a:solidFill>
              </a:rPr>
              <a:t> ) {</a:t>
            </a:r>
          </a:p>
          <a:p>
            <a:pPr marL="0" indent="0">
              <a:buNone/>
            </a:pPr>
            <a:r>
              <a:rPr lang="en-GB" sz="1150" dirty="0">
                <a:solidFill>
                  <a:schemeClr val="tx1"/>
                </a:solidFill>
              </a:rPr>
              <a:t>      </a:t>
            </a:r>
            <a:r>
              <a:rPr lang="en-GB" sz="1150" dirty="0" err="1">
                <a:solidFill>
                  <a:schemeClr val="tx1"/>
                </a:solidFill>
              </a:rPr>
              <a:t>printf</a:t>
            </a:r>
            <a:r>
              <a:rPr lang="en-GB" sz="1150" dirty="0">
                <a:solidFill>
                  <a:schemeClr val="tx1"/>
                </a:solidFill>
              </a:rPr>
              <a:t>("%c", c);</a:t>
            </a:r>
          </a:p>
          <a:p>
            <a:pPr marL="0" indent="0">
              <a:buNone/>
            </a:pPr>
            <a:r>
              <a:rPr lang="en-GB" sz="1150" dirty="0">
                <a:solidFill>
                  <a:schemeClr val="tx1"/>
                </a:solidFill>
              </a:rPr>
              <a:t>   }</a:t>
            </a:r>
          </a:p>
          <a:p>
            <a:pPr marL="0" indent="0">
              <a:buNone/>
            </a:pPr>
            <a:endParaRPr lang="en-GB" sz="1150" dirty="0">
              <a:solidFill>
                <a:schemeClr val="tx1"/>
              </a:solidFill>
            </a:endParaRPr>
          </a:p>
          <a:p>
            <a:pPr marL="0" indent="0">
              <a:buNone/>
            </a:pPr>
            <a:r>
              <a:rPr lang="en-GB" sz="1150" dirty="0">
                <a:solidFill>
                  <a:schemeClr val="tx1"/>
                </a:solidFill>
              </a:rPr>
              <a:t>    </a:t>
            </a:r>
            <a:r>
              <a:rPr lang="en-US" altLang="nl-NL" sz="1150" i="1" dirty="0">
                <a:solidFill>
                  <a:srgbClr val="8C8C8C"/>
                </a:solidFill>
                <a:latin typeface="JetBrains Mono"/>
              </a:rPr>
              <a:t>// CL</a:t>
            </a:r>
            <a:r>
              <a:rPr lang="nl-NL" altLang="nl-NL" sz="1150" i="1" dirty="0">
                <a:solidFill>
                  <a:srgbClr val="8C8C8C"/>
                </a:solidFill>
                <a:latin typeface="JetBrains Mono"/>
              </a:rPr>
              <a:t>OSE FILE</a:t>
            </a:r>
            <a:endParaRPr lang="en-GB" sz="1150" dirty="0">
              <a:solidFill>
                <a:schemeClr val="tx1"/>
              </a:solidFill>
            </a:endParaRPr>
          </a:p>
          <a:p>
            <a:pPr marL="0" indent="0">
              <a:buNone/>
            </a:pPr>
            <a:r>
              <a:rPr lang="en-GB" sz="1150" dirty="0">
                <a:solidFill>
                  <a:schemeClr val="tx1"/>
                </a:solidFill>
              </a:rPr>
              <a:t>    </a:t>
            </a:r>
            <a:r>
              <a:rPr lang="en-GB" sz="1150" dirty="0" err="1">
                <a:solidFill>
                  <a:schemeClr val="tx1"/>
                </a:solidFill>
              </a:rPr>
              <a:t>fclose</a:t>
            </a:r>
            <a:r>
              <a:rPr lang="en-GB" sz="1150" dirty="0">
                <a:solidFill>
                  <a:schemeClr val="tx1"/>
                </a:solidFill>
              </a:rPr>
              <a:t>(</a:t>
            </a:r>
            <a:r>
              <a:rPr lang="en-GB" sz="1150" dirty="0" err="1">
                <a:solidFill>
                  <a:schemeClr val="tx1"/>
                </a:solidFill>
              </a:rPr>
              <a:t>inputFile</a:t>
            </a:r>
            <a:r>
              <a:rPr lang="en-GB" sz="1150" dirty="0">
                <a:solidFill>
                  <a:schemeClr val="tx1"/>
                </a:solidFill>
              </a:rPr>
              <a:t>);</a:t>
            </a:r>
          </a:p>
          <a:p>
            <a:pPr marL="0" indent="0">
              <a:buNone/>
            </a:pPr>
            <a:br>
              <a:rPr lang="en-GB" sz="1150" dirty="0">
                <a:solidFill>
                  <a:schemeClr val="tx1"/>
                </a:solidFill>
              </a:rPr>
            </a:br>
            <a:r>
              <a:rPr lang="en-GB" sz="1150" dirty="0">
                <a:solidFill>
                  <a:schemeClr val="tx1"/>
                </a:solidFill>
              </a:rPr>
              <a:t>    return (0);</a:t>
            </a:r>
          </a:p>
          <a:p>
            <a:pPr marL="0" indent="0">
              <a:buNone/>
            </a:pPr>
            <a:r>
              <a:rPr lang="en-GB" sz="1150" dirty="0">
                <a:solidFill>
                  <a:schemeClr val="tx1"/>
                </a:solidFill>
              </a:rPr>
              <a:t>}</a:t>
            </a:r>
          </a:p>
        </p:txBody>
      </p:sp>
      <p:sp>
        <p:nvSpPr>
          <p:cNvPr id="6" name="Rounded Rectangle 5"/>
          <p:cNvSpPr/>
          <p:nvPr/>
        </p:nvSpPr>
        <p:spPr>
          <a:xfrm>
            <a:off x="6325997" y="1472850"/>
            <a:ext cx="1786128" cy="1315212"/>
          </a:xfrm>
          <a:prstGeom prst="roundRect">
            <a:avLst/>
          </a:prstGeom>
          <a:solidFill>
            <a:schemeClr val="accent3">
              <a:lumMod val="40000"/>
              <a:lumOff val="60000"/>
            </a:schemeClr>
          </a:solidFill>
          <a:ln>
            <a:solidFill>
              <a:schemeClr val="accent3">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b="1" dirty="0" err="1">
                <a:solidFill>
                  <a:schemeClr val="tx1"/>
                </a:solidFill>
              </a:rPr>
              <a:t>What</a:t>
            </a:r>
            <a:r>
              <a:rPr lang="nl-NL" b="1" dirty="0">
                <a:solidFill>
                  <a:schemeClr val="tx1"/>
                </a:solidFill>
              </a:rPr>
              <a:t> do </a:t>
            </a:r>
            <a:r>
              <a:rPr lang="nl-NL" b="1" dirty="0" err="1">
                <a:solidFill>
                  <a:schemeClr val="tx1"/>
                </a:solidFill>
              </a:rPr>
              <a:t>you</a:t>
            </a:r>
            <a:r>
              <a:rPr lang="nl-NL" b="1" dirty="0">
                <a:solidFill>
                  <a:schemeClr val="tx1"/>
                </a:solidFill>
              </a:rPr>
              <a:t> </a:t>
            </a:r>
            <a:r>
              <a:rPr lang="nl-NL" b="1" dirty="0" err="1">
                <a:solidFill>
                  <a:schemeClr val="tx1"/>
                </a:solidFill>
              </a:rPr>
              <a:t>think</a:t>
            </a:r>
            <a:r>
              <a:rPr lang="nl-NL" b="1" dirty="0">
                <a:solidFill>
                  <a:schemeClr val="tx1"/>
                </a:solidFill>
              </a:rPr>
              <a:t> EOF means?</a:t>
            </a:r>
            <a:endParaRPr lang="en-GB" b="1" dirty="0">
              <a:solidFill>
                <a:schemeClr val="tx1"/>
              </a:solidFill>
            </a:endParaRPr>
          </a:p>
        </p:txBody>
      </p:sp>
      <p:sp>
        <p:nvSpPr>
          <p:cNvPr id="7" name="Rounded Rectangle 6"/>
          <p:cNvSpPr/>
          <p:nvPr/>
        </p:nvSpPr>
        <p:spPr>
          <a:xfrm>
            <a:off x="6325997" y="3197288"/>
            <a:ext cx="1786128" cy="1315212"/>
          </a:xfrm>
          <a:prstGeom prst="roundRect">
            <a:avLst/>
          </a:prstGeom>
          <a:solidFill>
            <a:schemeClr val="accent3">
              <a:lumMod val="40000"/>
              <a:lumOff val="60000"/>
            </a:schemeClr>
          </a:solidFill>
          <a:ln>
            <a:solidFill>
              <a:schemeClr val="accent3">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b="1" dirty="0" err="1">
                <a:solidFill>
                  <a:schemeClr val="tx1"/>
                </a:solidFill>
              </a:rPr>
              <a:t>What</a:t>
            </a:r>
            <a:r>
              <a:rPr lang="nl-NL" b="1" dirty="0">
                <a:solidFill>
                  <a:schemeClr val="tx1"/>
                </a:solidFill>
              </a:rPr>
              <a:t> do </a:t>
            </a:r>
            <a:r>
              <a:rPr lang="nl-NL" b="1" dirty="0" err="1">
                <a:solidFill>
                  <a:schemeClr val="tx1"/>
                </a:solidFill>
              </a:rPr>
              <a:t>you</a:t>
            </a:r>
            <a:r>
              <a:rPr lang="nl-NL" b="1" dirty="0">
                <a:solidFill>
                  <a:schemeClr val="tx1"/>
                </a:solidFill>
              </a:rPr>
              <a:t> </a:t>
            </a:r>
            <a:r>
              <a:rPr lang="nl-NL" b="1" dirty="0" err="1">
                <a:solidFill>
                  <a:schemeClr val="tx1"/>
                </a:solidFill>
              </a:rPr>
              <a:t>think</a:t>
            </a:r>
            <a:r>
              <a:rPr lang="nl-NL" b="1" dirty="0">
                <a:solidFill>
                  <a:schemeClr val="tx1"/>
                </a:solidFill>
              </a:rPr>
              <a:t> </a:t>
            </a:r>
            <a:r>
              <a:rPr lang="nl-NL" b="1" dirty="0" err="1">
                <a:solidFill>
                  <a:schemeClr val="tx1"/>
                </a:solidFill>
              </a:rPr>
              <a:t>this</a:t>
            </a:r>
            <a:r>
              <a:rPr lang="nl-NL" b="1" dirty="0">
                <a:solidFill>
                  <a:schemeClr val="tx1"/>
                </a:solidFill>
              </a:rPr>
              <a:t> program does?</a:t>
            </a:r>
            <a:endParaRPr lang="en-GB" b="1" dirty="0">
              <a:solidFill>
                <a:schemeClr val="tx1"/>
              </a:solidFill>
            </a:endParaRPr>
          </a:p>
        </p:txBody>
      </p:sp>
      <p:sp>
        <p:nvSpPr>
          <p:cNvPr id="3" name="Rechthoek: afgeronde hoeken 2">
            <a:extLst>
              <a:ext uri="{FF2B5EF4-FFF2-40B4-BE49-F238E27FC236}">
                <a16:creationId xmlns:a16="http://schemas.microsoft.com/office/drawing/2014/main" id="{8953EDCD-F1A4-2DE0-424B-AD1104ECF1D8}"/>
              </a:ext>
            </a:extLst>
          </p:cNvPr>
          <p:cNvSpPr/>
          <p:nvPr/>
        </p:nvSpPr>
        <p:spPr>
          <a:xfrm>
            <a:off x="141825" y="2359437"/>
            <a:ext cx="1932140" cy="85725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a:t>See </a:t>
            </a:r>
            <a:r>
              <a:rPr lang="nl-NL" dirty="0" err="1"/>
              <a:t>also</a:t>
            </a:r>
            <a:r>
              <a:rPr lang="nl-NL" dirty="0"/>
              <a:t> demoReadFile.zip</a:t>
            </a:r>
          </a:p>
        </p:txBody>
      </p:sp>
    </p:spTree>
    <p:extLst>
      <p:ext uri="{BB962C8B-B14F-4D97-AF65-F5344CB8AC3E}">
        <p14:creationId xmlns:p14="http://schemas.microsoft.com/office/powerpoint/2010/main" val="1949499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1</a:t>
            </a:r>
          </a:p>
        </p:txBody>
      </p:sp>
      <p:sp>
        <p:nvSpPr>
          <p:cNvPr id="3" name="Content Placeholder 2"/>
          <p:cNvSpPr>
            <a:spLocks noGrp="1"/>
          </p:cNvSpPr>
          <p:nvPr>
            <p:ph idx="1"/>
          </p:nvPr>
        </p:nvSpPr>
        <p:spPr>
          <a:xfrm>
            <a:off x="457199" y="1200150"/>
            <a:ext cx="8298673" cy="3347269"/>
          </a:xfrm>
        </p:spPr>
        <p:txBody>
          <a:bodyPr>
            <a:normAutofit lnSpcReduction="10000"/>
          </a:bodyPr>
          <a:lstStyle/>
          <a:p>
            <a:r>
              <a:rPr lang="en-US" sz="2000" dirty="0"/>
              <a:t>Opens an existing input file (see </a:t>
            </a:r>
            <a:r>
              <a:rPr lang="en-US" sz="2000" i="1" dirty="0"/>
              <a:t>story.txt </a:t>
            </a:r>
            <a:r>
              <a:rPr lang="en-US" sz="2000" dirty="0"/>
              <a:t>in canvas). The file contains typos that will be fixed in exercise 3 by means of bit manipulation</a:t>
            </a:r>
          </a:p>
          <a:p>
            <a:endParaRPr lang="en-US" sz="2000" dirty="0"/>
          </a:p>
          <a:p>
            <a:r>
              <a:rPr lang="en-US" sz="2000" dirty="0"/>
              <a:t>Print the content of the file to the terminal. You may think of using the example from previous slide</a:t>
            </a:r>
          </a:p>
          <a:p>
            <a:endParaRPr lang="en-US" sz="2000" dirty="0"/>
          </a:p>
          <a:p>
            <a:r>
              <a:rPr lang="en-US" sz="2000" dirty="0"/>
              <a:t>Extend the program to count the number of line breaks and print the result to the terminal?</a:t>
            </a:r>
          </a:p>
          <a:p>
            <a:endParaRPr lang="en-US" sz="2000" dirty="0"/>
          </a:p>
          <a:p>
            <a:r>
              <a:rPr lang="en-US" sz="2000" dirty="0"/>
              <a:t>Do not forget to close any file(s) that have been opened!</a:t>
            </a:r>
          </a:p>
          <a:p>
            <a:pPr marL="0" indent="0">
              <a:buNone/>
            </a:pPr>
            <a:endParaRPr lang="en-US" sz="2000" dirty="0"/>
          </a:p>
        </p:txBody>
      </p:sp>
    </p:spTree>
    <p:extLst>
      <p:ext uri="{BB962C8B-B14F-4D97-AF65-F5344CB8AC3E}">
        <p14:creationId xmlns:p14="http://schemas.microsoft.com/office/powerpoint/2010/main" val="4264750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Write data to a file</a:t>
            </a:r>
          </a:p>
        </p:txBody>
      </p:sp>
      <p:sp>
        <p:nvSpPr>
          <p:cNvPr id="6" name="Content Placeholder 5"/>
          <p:cNvSpPr>
            <a:spLocks noGrp="1"/>
          </p:cNvSpPr>
          <p:nvPr>
            <p:ph idx="1"/>
          </p:nvPr>
        </p:nvSpPr>
        <p:spPr/>
        <p:txBody>
          <a:bodyPr>
            <a:normAutofit/>
          </a:bodyPr>
          <a:lstStyle/>
          <a:p>
            <a:r>
              <a:rPr lang="nl-NL" sz="2200" dirty="0"/>
              <a:t>The </a:t>
            </a:r>
            <a:r>
              <a:rPr lang="nl-NL" sz="2200" dirty="0" err="1"/>
              <a:t>library</a:t>
            </a:r>
            <a:r>
              <a:rPr lang="nl-NL" sz="2200" dirty="0"/>
              <a:t> </a:t>
            </a:r>
            <a:r>
              <a:rPr lang="nl-NL" sz="2200" i="1" dirty="0" err="1"/>
              <a:t>cstdio</a:t>
            </a:r>
            <a:r>
              <a:rPr lang="nl-NL" sz="2200" dirty="0"/>
              <a:t> </a:t>
            </a:r>
            <a:r>
              <a:rPr lang="nl-NL" sz="2200" dirty="0" err="1"/>
              <a:t>provides</a:t>
            </a:r>
            <a:r>
              <a:rPr lang="nl-NL" sz="2200" dirty="0"/>
              <a:t> 4 </a:t>
            </a:r>
            <a:r>
              <a:rPr lang="nl-NL" sz="2200" dirty="0" err="1"/>
              <a:t>functions</a:t>
            </a:r>
            <a:r>
              <a:rPr lang="nl-NL" sz="2200" dirty="0"/>
              <a:t> </a:t>
            </a:r>
            <a:r>
              <a:rPr lang="nl-NL" sz="2200" dirty="0" err="1"/>
              <a:t>to</a:t>
            </a:r>
            <a:r>
              <a:rPr lang="nl-NL" sz="2200" dirty="0"/>
              <a:t> </a:t>
            </a:r>
            <a:r>
              <a:rPr lang="nl-NL" sz="2200" dirty="0" err="1"/>
              <a:t>write</a:t>
            </a:r>
            <a:r>
              <a:rPr lang="nl-NL" sz="2200" dirty="0"/>
              <a:t> data </a:t>
            </a:r>
            <a:r>
              <a:rPr lang="nl-NL" sz="2200" dirty="0" err="1"/>
              <a:t>to</a:t>
            </a:r>
            <a:r>
              <a:rPr lang="nl-NL" sz="2200" dirty="0"/>
              <a:t> a file</a:t>
            </a:r>
            <a:endParaRPr lang="en-GB" sz="2200" dirty="0"/>
          </a:p>
        </p:txBody>
      </p:sp>
      <p:graphicFrame>
        <p:nvGraphicFramePr>
          <p:cNvPr id="7" name="Content Placeholder 3"/>
          <p:cNvGraphicFramePr>
            <a:graphicFrameLocks/>
          </p:cNvGraphicFramePr>
          <p:nvPr>
            <p:extLst>
              <p:ext uri="{D42A27DB-BD31-4B8C-83A1-F6EECF244321}">
                <p14:modId xmlns:p14="http://schemas.microsoft.com/office/powerpoint/2010/main" val="1712257789"/>
              </p:ext>
            </p:extLst>
          </p:nvPr>
        </p:nvGraphicFramePr>
        <p:xfrm>
          <a:off x="554736" y="1820865"/>
          <a:ext cx="8230155" cy="2365248"/>
        </p:xfrm>
        <a:graphic>
          <a:graphicData uri="http://schemas.openxmlformats.org/drawingml/2006/table">
            <a:tbl>
              <a:tblPr firstRow="1" bandRow="1">
                <a:tableStyleId>{5C22544A-7EE6-4342-B048-85BDC9FD1C3A}</a:tableStyleId>
              </a:tblPr>
              <a:tblGrid>
                <a:gridCol w="1646031">
                  <a:extLst>
                    <a:ext uri="{9D8B030D-6E8A-4147-A177-3AD203B41FA5}">
                      <a16:colId xmlns:a16="http://schemas.microsoft.com/office/drawing/2014/main" val="3850167856"/>
                    </a:ext>
                  </a:extLst>
                </a:gridCol>
                <a:gridCol w="1646031">
                  <a:extLst>
                    <a:ext uri="{9D8B030D-6E8A-4147-A177-3AD203B41FA5}">
                      <a16:colId xmlns:a16="http://schemas.microsoft.com/office/drawing/2014/main" val="2615476422"/>
                    </a:ext>
                  </a:extLst>
                </a:gridCol>
                <a:gridCol w="1646031">
                  <a:extLst>
                    <a:ext uri="{9D8B030D-6E8A-4147-A177-3AD203B41FA5}">
                      <a16:colId xmlns:a16="http://schemas.microsoft.com/office/drawing/2014/main" val="4263324186"/>
                    </a:ext>
                  </a:extLst>
                </a:gridCol>
                <a:gridCol w="1646031">
                  <a:extLst>
                    <a:ext uri="{9D8B030D-6E8A-4147-A177-3AD203B41FA5}">
                      <a16:colId xmlns:a16="http://schemas.microsoft.com/office/drawing/2014/main" val="663547966"/>
                    </a:ext>
                  </a:extLst>
                </a:gridCol>
                <a:gridCol w="1646031">
                  <a:extLst>
                    <a:ext uri="{9D8B030D-6E8A-4147-A177-3AD203B41FA5}">
                      <a16:colId xmlns:a16="http://schemas.microsoft.com/office/drawing/2014/main" val="2745173186"/>
                    </a:ext>
                  </a:extLst>
                </a:gridCol>
              </a:tblGrid>
              <a:tr h="824458">
                <a:tc>
                  <a:txBody>
                    <a:bodyPr/>
                    <a:lstStyle/>
                    <a:p>
                      <a:r>
                        <a:rPr lang="nl-NL" dirty="0" err="1"/>
                        <a:t>Function</a:t>
                      </a:r>
                      <a:endParaRPr lang="en-GB" dirty="0"/>
                    </a:p>
                  </a:txBody>
                  <a:tcPr marL="100942" marR="100942"/>
                </a:tc>
                <a:tc>
                  <a:txBody>
                    <a:bodyPr/>
                    <a:lstStyle/>
                    <a:p>
                      <a:r>
                        <a:rPr lang="nl-NL" dirty="0" err="1"/>
                        <a:t>fputc</a:t>
                      </a:r>
                      <a:endParaRPr lang="en-GB" dirty="0"/>
                    </a:p>
                  </a:txBody>
                  <a:tcPr marL="100942" marR="100942"/>
                </a:tc>
                <a:tc>
                  <a:txBody>
                    <a:bodyPr/>
                    <a:lstStyle/>
                    <a:p>
                      <a:r>
                        <a:rPr lang="nl-NL" dirty="0" err="1"/>
                        <a:t>fputs</a:t>
                      </a:r>
                      <a:endParaRPr lang="en-GB" dirty="0"/>
                    </a:p>
                  </a:txBody>
                  <a:tcPr marL="100942" marR="100942"/>
                </a:tc>
                <a:tc>
                  <a:txBody>
                    <a:bodyPr/>
                    <a:lstStyle/>
                    <a:p>
                      <a:r>
                        <a:rPr lang="nl-NL" dirty="0" err="1"/>
                        <a:t>fwrite</a:t>
                      </a:r>
                      <a:endParaRPr lang="en-GB" dirty="0"/>
                    </a:p>
                  </a:txBody>
                  <a:tcPr marL="100942" marR="100942"/>
                </a:tc>
                <a:tc>
                  <a:txBody>
                    <a:bodyPr/>
                    <a:lstStyle/>
                    <a:p>
                      <a:r>
                        <a:rPr lang="nl-NL" dirty="0" err="1"/>
                        <a:t>fprintf</a:t>
                      </a:r>
                      <a:endParaRPr lang="en-GB" dirty="0"/>
                    </a:p>
                  </a:txBody>
                  <a:tcPr marL="100942" marR="100942"/>
                </a:tc>
                <a:extLst>
                  <a:ext uri="{0D108BD9-81ED-4DB2-BD59-A6C34878D82A}">
                    <a16:rowId xmlns:a16="http://schemas.microsoft.com/office/drawing/2014/main" val="2548344639"/>
                  </a:ext>
                </a:extLst>
              </a:tr>
              <a:tr h="1540790">
                <a:tc>
                  <a:txBody>
                    <a:bodyPr/>
                    <a:lstStyle/>
                    <a:p>
                      <a:r>
                        <a:rPr lang="nl-NL" dirty="0" err="1"/>
                        <a:t>Intented</a:t>
                      </a:r>
                      <a:r>
                        <a:rPr lang="nl-NL" baseline="0" dirty="0"/>
                        <a:t> </a:t>
                      </a:r>
                      <a:r>
                        <a:rPr lang="nl-NL" baseline="0" dirty="0" err="1"/>
                        <a:t>use</a:t>
                      </a:r>
                      <a:endParaRPr lang="en-GB" dirty="0"/>
                    </a:p>
                  </a:txBody>
                  <a:tcPr marL="100942" marR="100942"/>
                </a:tc>
                <a:tc>
                  <a:txBody>
                    <a:bodyPr/>
                    <a:lstStyle/>
                    <a:p>
                      <a:r>
                        <a:rPr lang="nl-NL" dirty="0"/>
                        <a:t>Write data </a:t>
                      </a:r>
                      <a:r>
                        <a:rPr lang="nl-NL" dirty="0" err="1"/>
                        <a:t>to</a:t>
                      </a:r>
                      <a:r>
                        <a:rPr lang="nl-NL" dirty="0"/>
                        <a:t> a file byte per byte</a:t>
                      </a:r>
                      <a:endParaRPr lang="en-GB" dirty="0"/>
                    </a:p>
                  </a:txBody>
                  <a:tcPr marL="100942" marR="100942"/>
                </a:tc>
                <a:tc>
                  <a:txBody>
                    <a:bodyPr/>
                    <a:lstStyle/>
                    <a:p>
                      <a:r>
                        <a:rPr lang="nl-NL" dirty="0"/>
                        <a:t>Write data </a:t>
                      </a:r>
                      <a:r>
                        <a:rPr lang="nl-NL" dirty="0" err="1"/>
                        <a:t>to</a:t>
                      </a:r>
                      <a:r>
                        <a:rPr lang="nl-NL" dirty="0"/>
                        <a:t> a file line </a:t>
                      </a:r>
                      <a:r>
                        <a:rPr lang="nl-NL" dirty="0" err="1"/>
                        <a:t>by</a:t>
                      </a:r>
                      <a:r>
                        <a:rPr lang="nl-NL" dirty="0"/>
                        <a:t> line</a:t>
                      </a:r>
                      <a:endParaRPr lang="en-GB" dirty="0"/>
                    </a:p>
                  </a:txBody>
                  <a:tcPr marL="100942" marR="100942"/>
                </a:tc>
                <a:tc>
                  <a:txBody>
                    <a:bodyPr/>
                    <a:lstStyle/>
                    <a:p>
                      <a:r>
                        <a:rPr lang="nl-NL" dirty="0"/>
                        <a:t>Write a </a:t>
                      </a:r>
                      <a:r>
                        <a:rPr lang="nl-NL" dirty="0" err="1"/>
                        <a:t>customized</a:t>
                      </a:r>
                      <a:r>
                        <a:rPr lang="nl-NL" dirty="0"/>
                        <a:t> </a:t>
                      </a:r>
                      <a:r>
                        <a:rPr lang="nl-NL" dirty="0" err="1"/>
                        <a:t>amount</a:t>
                      </a:r>
                      <a:r>
                        <a:rPr lang="nl-NL" dirty="0"/>
                        <a:t> of byte </a:t>
                      </a:r>
                      <a:r>
                        <a:rPr lang="nl-NL" dirty="0" err="1"/>
                        <a:t>to</a:t>
                      </a:r>
                      <a:r>
                        <a:rPr lang="nl-NL" dirty="0"/>
                        <a:t> a file</a:t>
                      </a:r>
                      <a:endParaRPr lang="en-GB" dirty="0"/>
                    </a:p>
                  </a:txBody>
                  <a:tcPr marL="100942" marR="100942"/>
                </a:tc>
                <a:tc>
                  <a:txBody>
                    <a:bodyPr/>
                    <a:lstStyle/>
                    <a:p>
                      <a:r>
                        <a:rPr lang="nl-NL" dirty="0"/>
                        <a:t>Write </a:t>
                      </a:r>
                      <a:r>
                        <a:rPr lang="nl-NL" dirty="0" err="1"/>
                        <a:t>formatted</a:t>
                      </a:r>
                      <a:r>
                        <a:rPr lang="nl-NL" dirty="0"/>
                        <a:t> data </a:t>
                      </a:r>
                      <a:r>
                        <a:rPr lang="nl-NL" dirty="0" err="1"/>
                        <a:t>to</a:t>
                      </a:r>
                      <a:r>
                        <a:rPr lang="nl-NL" dirty="0"/>
                        <a:t> a file</a:t>
                      </a:r>
                      <a:endParaRPr lang="en-GB" dirty="0"/>
                    </a:p>
                  </a:txBody>
                  <a:tcPr marL="100942" marR="100942"/>
                </a:tc>
                <a:extLst>
                  <a:ext uri="{0D108BD9-81ED-4DB2-BD59-A6C34878D82A}">
                    <a16:rowId xmlns:a16="http://schemas.microsoft.com/office/drawing/2014/main" val="3138790527"/>
                  </a:ext>
                </a:extLst>
              </a:tr>
            </a:tbl>
          </a:graphicData>
        </a:graphic>
      </p:graphicFrame>
      <p:sp>
        <p:nvSpPr>
          <p:cNvPr id="3" name="Rechthoek: afgeronde hoeken 2">
            <a:extLst>
              <a:ext uri="{FF2B5EF4-FFF2-40B4-BE49-F238E27FC236}">
                <a16:creationId xmlns:a16="http://schemas.microsoft.com/office/drawing/2014/main" id="{300FD2AE-9A36-0CAD-0CED-053F2FBF789A}"/>
              </a:ext>
            </a:extLst>
          </p:cNvPr>
          <p:cNvSpPr/>
          <p:nvPr/>
        </p:nvSpPr>
        <p:spPr>
          <a:xfrm>
            <a:off x="1891111" y="3838197"/>
            <a:ext cx="2285298" cy="85725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a:t>See demo of </a:t>
            </a:r>
            <a:r>
              <a:rPr lang="nl-NL" dirty="0" err="1"/>
              <a:t>fputc</a:t>
            </a:r>
            <a:r>
              <a:rPr lang="nl-NL" dirty="0"/>
              <a:t> in demoWriteFile.zip</a:t>
            </a:r>
          </a:p>
        </p:txBody>
      </p:sp>
    </p:spTree>
    <p:extLst>
      <p:ext uri="{BB962C8B-B14F-4D97-AF65-F5344CB8AC3E}">
        <p14:creationId xmlns:p14="http://schemas.microsoft.com/office/powerpoint/2010/main" val="174754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of command line arguments</a:t>
            </a:r>
          </a:p>
        </p:txBody>
      </p:sp>
      <p:sp>
        <p:nvSpPr>
          <p:cNvPr id="3" name="Content Placeholder 2"/>
          <p:cNvSpPr>
            <a:spLocks noGrp="1"/>
          </p:cNvSpPr>
          <p:nvPr>
            <p:ph sz="half" idx="1"/>
          </p:nvPr>
        </p:nvSpPr>
        <p:spPr/>
        <p:txBody>
          <a:bodyPr/>
          <a:lstStyle/>
          <a:p>
            <a:r>
              <a:rPr lang="nl-NL" dirty="0"/>
              <a:t>Hard-</a:t>
            </a:r>
            <a:r>
              <a:rPr lang="nl-NL" dirty="0" err="1"/>
              <a:t>coding</a:t>
            </a:r>
            <a:r>
              <a:rPr lang="nl-NL" dirty="0"/>
              <a:t> name of files</a:t>
            </a:r>
            <a:endParaRPr lang="en-GB" dirty="0"/>
          </a:p>
        </p:txBody>
      </p:sp>
      <p:sp>
        <p:nvSpPr>
          <p:cNvPr id="4" name="Content Placeholder 3"/>
          <p:cNvSpPr>
            <a:spLocks noGrp="1"/>
          </p:cNvSpPr>
          <p:nvPr>
            <p:ph sz="half" idx="2"/>
          </p:nvPr>
        </p:nvSpPr>
        <p:spPr/>
        <p:txBody>
          <a:bodyPr/>
          <a:lstStyle/>
          <a:p>
            <a:r>
              <a:rPr lang="nl-NL" dirty="0"/>
              <a:t>Passing file name from </a:t>
            </a:r>
            <a:r>
              <a:rPr lang="nl-NL" dirty="0" err="1"/>
              <a:t>command</a:t>
            </a:r>
            <a:r>
              <a:rPr lang="nl-NL" dirty="0"/>
              <a:t> prompt</a:t>
            </a:r>
            <a:endParaRPr lang="en-GB" dirty="0"/>
          </a:p>
        </p:txBody>
      </p:sp>
      <p:sp>
        <p:nvSpPr>
          <p:cNvPr id="8" name="Content Placeholder 3"/>
          <p:cNvSpPr txBox="1">
            <a:spLocks/>
          </p:cNvSpPr>
          <p:nvPr/>
        </p:nvSpPr>
        <p:spPr>
          <a:xfrm>
            <a:off x="798576" y="2066544"/>
            <a:ext cx="3773424" cy="2907792"/>
          </a:xfrm>
          <a:prstGeom prst="roundRect">
            <a:avLst/>
          </a:prstGeom>
          <a:solidFill>
            <a:schemeClr val="accent3">
              <a:lumMod val="40000"/>
              <a:lumOff val="60000"/>
            </a:schemeClr>
          </a:solidFill>
          <a:ln w="9525" cap="flat" cmpd="sng" algn="ctr">
            <a:noFill/>
            <a:prstDash val="solid"/>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lvl1pPr marL="342900" indent="-342900" algn="l" defTabSz="457200" rtl="0" eaLnBrk="1" latinLnBrk="0" hangingPunct="1">
              <a:spcBef>
                <a:spcPct val="20000"/>
              </a:spcBef>
              <a:buFont typeface="Arial"/>
              <a:buChar char="•"/>
              <a:defRPr sz="2400" kern="1200">
                <a:solidFill>
                  <a:schemeClr val="lt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buNone/>
            </a:pPr>
            <a:r>
              <a:rPr lang="en-GB" sz="1150" dirty="0" err="1">
                <a:solidFill>
                  <a:schemeClr val="tx1"/>
                </a:solidFill>
              </a:rPr>
              <a:t>int</a:t>
            </a:r>
            <a:r>
              <a:rPr lang="en-GB" sz="1150" dirty="0">
                <a:solidFill>
                  <a:schemeClr val="tx1"/>
                </a:solidFill>
              </a:rPr>
              <a:t> main() </a:t>
            </a:r>
          </a:p>
          <a:p>
            <a:pPr marL="0" indent="0">
              <a:buNone/>
            </a:pPr>
            <a:r>
              <a:rPr lang="en-GB" sz="1150" dirty="0">
                <a:solidFill>
                  <a:schemeClr val="tx1"/>
                </a:solidFill>
              </a:rPr>
              <a:t>{</a:t>
            </a:r>
            <a:br>
              <a:rPr lang="en-GB" sz="1150" dirty="0">
                <a:solidFill>
                  <a:schemeClr val="tx1"/>
                </a:solidFill>
              </a:rPr>
            </a:br>
            <a:r>
              <a:rPr lang="en-GB" sz="1150" dirty="0">
                <a:solidFill>
                  <a:schemeClr val="tx1"/>
                </a:solidFill>
              </a:rPr>
              <a:t>    </a:t>
            </a:r>
            <a:r>
              <a:rPr lang="en-US" altLang="nl-NL" sz="1150" i="1" dirty="0">
                <a:solidFill>
                  <a:srgbClr val="8C8C8C"/>
                </a:solidFill>
                <a:latin typeface="JetBrains Mono"/>
              </a:rPr>
              <a:t>// </a:t>
            </a:r>
            <a:r>
              <a:rPr lang="nl-NL" altLang="nl-NL" sz="1150" i="1" dirty="0">
                <a:solidFill>
                  <a:srgbClr val="8C8C8C"/>
                </a:solidFill>
                <a:latin typeface="JetBrains Mono"/>
              </a:rPr>
              <a:t>OPEN FILE</a:t>
            </a:r>
            <a:endParaRPr lang="en-GB" sz="1150" dirty="0">
              <a:solidFill>
                <a:schemeClr val="tx1"/>
              </a:solidFill>
            </a:endParaRPr>
          </a:p>
          <a:p>
            <a:pPr marL="0" indent="0">
              <a:buFont typeface="Arial"/>
              <a:buNone/>
            </a:pPr>
            <a:r>
              <a:rPr lang="en-GB" sz="1150" dirty="0">
                <a:solidFill>
                  <a:schemeClr val="tx1"/>
                </a:solidFill>
              </a:rPr>
              <a:t>    FILE* </a:t>
            </a:r>
            <a:r>
              <a:rPr lang="en-GB" sz="1150" dirty="0" err="1">
                <a:solidFill>
                  <a:schemeClr val="tx1"/>
                </a:solidFill>
              </a:rPr>
              <a:t>inputFile</a:t>
            </a:r>
            <a:r>
              <a:rPr lang="en-GB" sz="1150" dirty="0">
                <a:solidFill>
                  <a:schemeClr val="tx1"/>
                </a:solidFill>
              </a:rPr>
              <a:t> = </a:t>
            </a:r>
            <a:r>
              <a:rPr lang="en-GB" sz="1150" dirty="0" err="1">
                <a:solidFill>
                  <a:schemeClr val="tx1"/>
                </a:solidFill>
              </a:rPr>
              <a:t>fopen</a:t>
            </a:r>
            <a:r>
              <a:rPr lang="en-GB" sz="1150" b="1" dirty="0">
                <a:solidFill>
                  <a:schemeClr val="tx1"/>
                </a:solidFill>
              </a:rPr>
              <a:t>(</a:t>
            </a:r>
            <a:r>
              <a:rPr lang="en-GB" sz="1150" b="1" dirty="0">
                <a:solidFill>
                  <a:srgbClr val="0070C0"/>
                </a:solidFill>
              </a:rPr>
              <a:t>"input.txt"</a:t>
            </a:r>
            <a:r>
              <a:rPr lang="en-GB" sz="1150" dirty="0">
                <a:solidFill>
                  <a:schemeClr val="tx1"/>
                </a:solidFill>
              </a:rPr>
              <a:t>, "r");</a:t>
            </a:r>
          </a:p>
          <a:p>
            <a:pPr marL="0" indent="0">
              <a:buFont typeface="Arial"/>
              <a:buNone/>
            </a:pPr>
            <a:endParaRPr lang="en-GB" sz="1150" dirty="0">
              <a:solidFill>
                <a:schemeClr val="tx1"/>
              </a:solidFill>
            </a:endParaRPr>
          </a:p>
          <a:p>
            <a:pPr marL="0" indent="0">
              <a:buNone/>
            </a:pPr>
            <a:r>
              <a:rPr lang="en-GB" sz="1150" dirty="0">
                <a:solidFill>
                  <a:schemeClr val="tx1"/>
                </a:solidFill>
              </a:rPr>
              <a:t>    if (</a:t>
            </a:r>
            <a:r>
              <a:rPr lang="en-GB" sz="1150" dirty="0" err="1">
                <a:solidFill>
                  <a:schemeClr val="tx1"/>
                </a:solidFill>
              </a:rPr>
              <a:t>inputFile</a:t>
            </a:r>
            <a:r>
              <a:rPr lang="en-GB" sz="1150" dirty="0">
                <a:solidFill>
                  <a:schemeClr val="tx1"/>
                </a:solidFill>
              </a:rPr>
              <a:t> == NULL) {</a:t>
            </a:r>
          </a:p>
          <a:p>
            <a:pPr marL="0" indent="0">
              <a:buFont typeface="Arial"/>
              <a:buNone/>
            </a:pPr>
            <a:r>
              <a:rPr lang="en-GB" sz="1150" dirty="0">
                <a:solidFill>
                  <a:schemeClr val="tx1"/>
                </a:solidFill>
              </a:rPr>
              <a:t>       exit(EXIT_FAILURE); </a:t>
            </a:r>
          </a:p>
          <a:p>
            <a:pPr marL="0" indent="0">
              <a:buFont typeface="Arial"/>
              <a:buNone/>
            </a:pPr>
            <a:r>
              <a:rPr lang="en-GB" sz="1150" dirty="0">
                <a:solidFill>
                  <a:schemeClr val="tx1"/>
                </a:solidFill>
              </a:rPr>
              <a:t>    }</a:t>
            </a:r>
          </a:p>
          <a:p>
            <a:pPr marL="0" indent="0">
              <a:buFont typeface="Arial"/>
              <a:buNone/>
            </a:pPr>
            <a:r>
              <a:rPr lang="en-US" altLang="nl-NL" sz="1150" i="1" dirty="0">
                <a:solidFill>
                  <a:srgbClr val="8C8C8C"/>
                </a:solidFill>
                <a:latin typeface="JetBrains Mono"/>
              </a:rPr>
              <a:t>   </a:t>
            </a:r>
            <a:br>
              <a:rPr lang="en-US" altLang="nl-NL" sz="1150" i="1" dirty="0">
                <a:solidFill>
                  <a:srgbClr val="8C8C8C"/>
                </a:solidFill>
                <a:latin typeface="JetBrains Mono"/>
              </a:rPr>
            </a:br>
            <a:r>
              <a:rPr lang="en-US" altLang="nl-NL" sz="1150" i="1" dirty="0">
                <a:solidFill>
                  <a:srgbClr val="8C8C8C"/>
                </a:solidFill>
                <a:latin typeface="JetBrains Mono"/>
              </a:rPr>
              <a:t>   // </a:t>
            </a:r>
            <a:r>
              <a:rPr lang="nl-NL" altLang="nl-NL" sz="1150" i="1" dirty="0">
                <a:solidFill>
                  <a:srgbClr val="8C8C8C"/>
                </a:solidFill>
                <a:latin typeface="JetBrains Mono"/>
              </a:rPr>
              <a:t>PROCESS AND CLOSE FILE </a:t>
            </a:r>
            <a:br>
              <a:rPr lang="nl-NL" altLang="nl-NL" sz="1150" i="1" dirty="0">
                <a:solidFill>
                  <a:srgbClr val="8C8C8C"/>
                </a:solidFill>
                <a:latin typeface="JetBrains Mono"/>
              </a:rPr>
            </a:br>
            <a:r>
              <a:rPr lang="nl-NL" altLang="nl-NL" sz="1150" i="1" dirty="0">
                <a:solidFill>
                  <a:srgbClr val="8C8C8C"/>
                </a:solidFill>
                <a:latin typeface="JetBrains Mono"/>
              </a:rPr>
              <a:t>   // …</a:t>
            </a:r>
            <a:br>
              <a:rPr lang="nl-NL" altLang="nl-NL" sz="1150" i="1" dirty="0">
                <a:solidFill>
                  <a:srgbClr val="8C8C8C"/>
                </a:solidFill>
                <a:latin typeface="JetBrains Mono"/>
              </a:rPr>
            </a:br>
            <a:r>
              <a:rPr lang="en-GB" sz="1150" dirty="0">
                <a:solidFill>
                  <a:schemeClr val="tx1"/>
                </a:solidFill>
              </a:rPr>
              <a:t>   </a:t>
            </a:r>
            <a:br>
              <a:rPr lang="en-GB" sz="1150" dirty="0">
                <a:solidFill>
                  <a:schemeClr val="tx1"/>
                </a:solidFill>
              </a:rPr>
            </a:br>
            <a:r>
              <a:rPr lang="en-GB" sz="1150" dirty="0">
                <a:solidFill>
                  <a:schemeClr val="tx1"/>
                </a:solidFill>
              </a:rPr>
              <a:t>    return (0);</a:t>
            </a:r>
          </a:p>
          <a:p>
            <a:pPr marL="0" indent="0">
              <a:buFont typeface="Arial"/>
              <a:buNone/>
            </a:pPr>
            <a:r>
              <a:rPr lang="en-GB" sz="1150" dirty="0">
                <a:solidFill>
                  <a:schemeClr val="tx1"/>
                </a:solidFill>
              </a:rPr>
              <a:t>}</a:t>
            </a:r>
          </a:p>
        </p:txBody>
      </p:sp>
      <p:sp>
        <p:nvSpPr>
          <p:cNvPr id="9" name="Content Placeholder 3"/>
          <p:cNvSpPr txBox="1">
            <a:spLocks/>
          </p:cNvSpPr>
          <p:nvPr/>
        </p:nvSpPr>
        <p:spPr>
          <a:xfrm>
            <a:off x="4913376" y="2066544"/>
            <a:ext cx="3773424" cy="2907792"/>
          </a:xfrm>
          <a:prstGeom prst="roundRect">
            <a:avLst/>
          </a:prstGeom>
          <a:solidFill>
            <a:schemeClr val="accent3">
              <a:lumMod val="40000"/>
              <a:lumOff val="60000"/>
            </a:schemeClr>
          </a:solidFill>
          <a:ln w="9525" cap="flat" cmpd="sng" algn="ctr">
            <a:noFill/>
            <a:prstDash val="solid"/>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lvl1pPr marL="342900" indent="-342900" algn="l" defTabSz="457200" rtl="0" eaLnBrk="1" latinLnBrk="0" hangingPunct="1">
              <a:spcBef>
                <a:spcPct val="20000"/>
              </a:spcBef>
              <a:buFont typeface="Arial"/>
              <a:buChar char="•"/>
              <a:defRPr sz="2400" kern="1200">
                <a:solidFill>
                  <a:schemeClr val="lt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buNone/>
            </a:pPr>
            <a:r>
              <a:rPr lang="en-GB" sz="1150" dirty="0" err="1">
                <a:solidFill>
                  <a:schemeClr val="tx1"/>
                </a:solidFill>
              </a:rPr>
              <a:t>int</a:t>
            </a:r>
            <a:r>
              <a:rPr lang="en-GB" sz="1150" dirty="0">
                <a:solidFill>
                  <a:schemeClr val="tx1"/>
                </a:solidFill>
              </a:rPr>
              <a:t> main(</a:t>
            </a:r>
            <a:r>
              <a:rPr lang="en-GB" sz="1150" b="1" dirty="0" err="1">
                <a:solidFill>
                  <a:srgbClr val="0070C0"/>
                </a:solidFill>
              </a:rPr>
              <a:t>int</a:t>
            </a:r>
            <a:r>
              <a:rPr lang="en-GB" sz="1150" b="1" dirty="0">
                <a:solidFill>
                  <a:srgbClr val="0070C0"/>
                </a:solidFill>
              </a:rPr>
              <a:t> </a:t>
            </a:r>
            <a:r>
              <a:rPr lang="en-GB" sz="1150" b="1" dirty="0" err="1">
                <a:solidFill>
                  <a:srgbClr val="0070C0"/>
                </a:solidFill>
              </a:rPr>
              <a:t>argc</a:t>
            </a:r>
            <a:r>
              <a:rPr lang="en-GB" sz="1150" b="1" dirty="0">
                <a:solidFill>
                  <a:srgbClr val="0070C0"/>
                </a:solidFill>
              </a:rPr>
              <a:t>, char </a:t>
            </a:r>
            <a:r>
              <a:rPr lang="en-GB" sz="1150" b="1" dirty="0" err="1">
                <a:solidFill>
                  <a:srgbClr val="0070C0"/>
                </a:solidFill>
              </a:rPr>
              <a:t>const</a:t>
            </a:r>
            <a:r>
              <a:rPr lang="en-GB" sz="1150" b="1" dirty="0">
                <a:solidFill>
                  <a:srgbClr val="0070C0"/>
                </a:solidFill>
              </a:rPr>
              <a:t> *</a:t>
            </a:r>
            <a:r>
              <a:rPr lang="en-GB" sz="1150" b="1" dirty="0" err="1">
                <a:solidFill>
                  <a:srgbClr val="0070C0"/>
                </a:solidFill>
              </a:rPr>
              <a:t>argv</a:t>
            </a:r>
            <a:r>
              <a:rPr lang="en-GB" sz="1150" b="1" dirty="0">
                <a:solidFill>
                  <a:srgbClr val="0070C0"/>
                </a:solidFill>
              </a:rPr>
              <a:t>[]</a:t>
            </a:r>
            <a:r>
              <a:rPr lang="en-GB" sz="1150" b="1" dirty="0">
                <a:solidFill>
                  <a:schemeClr val="tx1"/>
                </a:solidFill>
              </a:rPr>
              <a:t>)</a:t>
            </a:r>
            <a:r>
              <a:rPr lang="en-GB" sz="1150" b="1" dirty="0">
                <a:solidFill>
                  <a:srgbClr val="0070C0"/>
                </a:solidFill>
              </a:rPr>
              <a:t> </a:t>
            </a:r>
            <a:br>
              <a:rPr lang="en-GB" sz="1150" dirty="0">
                <a:solidFill>
                  <a:schemeClr val="tx1"/>
                </a:solidFill>
              </a:rPr>
            </a:br>
            <a:r>
              <a:rPr lang="en-GB" sz="1150" dirty="0">
                <a:solidFill>
                  <a:schemeClr val="tx1"/>
                </a:solidFill>
              </a:rPr>
              <a:t>{</a:t>
            </a:r>
            <a:br>
              <a:rPr lang="en-GB" sz="1150" dirty="0">
                <a:solidFill>
                  <a:schemeClr val="tx1"/>
                </a:solidFill>
              </a:rPr>
            </a:br>
            <a:r>
              <a:rPr lang="en-GB" sz="1150" dirty="0">
                <a:solidFill>
                  <a:schemeClr val="tx1"/>
                </a:solidFill>
              </a:rPr>
              <a:t>    </a:t>
            </a:r>
            <a:r>
              <a:rPr lang="en-US" altLang="nl-NL" sz="1150" i="1" dirty="0">
                <a:solidFill>
                  <a:srgbClr val="8C8C8C"/>
                </a:solidFill>
                <a:latin typeface="JetBrains Mono"/>
              </a:rPr>
              <a:t>// </a:t>
            </a:r>
            <a:r>
              <a:rPr lang="nl-NL" altLang="nl-NL" sz="1150" i="1" dirty="0">
                <a:solidFill>
                  <a:srgbClr val="8C8C8C"/>
                </a:solidFill>
                <a:latin typeface="JetBrains Mono"/>
              </a:rPr>
              <a:t>OPEN FILE</a:t>
            </a:r>
            <a:endParaRPr lang="en-GB" sz="1150" dirty="0">
              <a:solidFill>
                <a:schemeClr val="tx1"/>
              </a:solidFill>
            </a:endParaRPr>
          </a:p>
          <a:p>
            <a:pPr marL="0" indent="0">
              <a:buNone/>
            </a:pPr>
            <a:r>
              <a:rPr lang="en-GB" sz="1150" dirty="0">
                <a:solidFill>
                  <a:schemeClr val="tx1"/>
                </a:solidFill>
              </a:rPr>
              <a:t>    FILE* </a:t>
            </a:r>
            <a:r>
              <a:rPr lang="en-GB" sz="1150" dirty="0" err="1">
                <a:solidFill>
                  <a:schemeClr val="tx1"/>
                </a:solidFill>
              </a:rPr>
              <a:t>inputFile</a:t>
            </a:r>
            <a:r>
              <a:rPr lang="en-GB" sz="1150" dirty="0">
                <a:solidFill>
                  <a:schemeClr val="tx1"/>
                </a:solidFill>
              </a:rPr>
              <a:t> = </a:t>
            </a:r>
            <a:r>
              <a:rPr lang="en-GB" sz="1150" dirty="0" err="1">
                <a:solidFill>
                  <a:schemeClr val="tx1"/>
                </a:solidFill>
              </a:rPr>
              <a:t>fopen</a:t>
            </a:r>
            <a:r>
              <a:rPr lang="en-GB" sz="1150" dirty="0">
                <a:solidFill>
                  <a:schemeClr val="tx1"/>
                </a:solidFill>
              </a:rPr>
              <a:t>(</a:t>
            </a:r>
            <a:r>
              <a:rPr lang="en-GB" sz="1150" b="1" dirty="0" err="1">
                <a:solidFill>
                  <a:srgbClr val="0070C0"/>
                </a:solidFill>
              </a:rPr>
              <a:t>argv</a:t>
            </a:r>
            <a:r>
              <a:rPr lang="en-GB" sz="1150" b="1" dirty="0">
                <a:solidFill>
                  <a:srgbClr val="0070C0"/>
                </a:solidFill>
              </a:rPr>
              <a:t>[1]</a:t>
            </a:r>
            <a:r>
              <a:rPr lang="en-GB" sz="1150" dirty="0">
                <a:solidFill>
                  <a:schemeClr val="tx1"/>
                </a:solidFill>
              </a:rPr>
              <a:t>, "r");</a:t>
            </a:r>
          </a:p>
          <a:p>
            <a:pPr marL="0" indent="0">
              <a:buFont typeface="Arial"/>
              <a:buNone/>
            </a:pPr>
            <a:endParaRPr lang="en-GB" sz="1150" dirty="0">
              <a:solidFill>
                <a:schemeClr val="tx1"/>
              </a:solidFill>
            </a:endParaRPr>
          </a:p>
          <a:p>
            <a:pPr marL="0" indent="0">
              <a:buNone/>
            </a:pPr>
            <a:r>
              <a:rPr lang="en-GB" sz="1150" dirty="0">
                <a:solidFill>
                  <a:schemeClr val="tx1"/>
                </a:solidFill>
              </a:rPr>
              <a:t>    if (</a:t>
            </a:r>
            <a:r>
              <a:rPr lang="en-GB" sz="1150" dirty="0" err="1">
                <a:solidFill>
                  <a:schemeClr val="tx1"/>
                </a:solidFill>
              </a:rPr>
              <a:t>inputFile</a:t>
            </a:r>
            <a:r>
              <a:rPr lang="en-GB" sz="1150" dirty="0">
                <a:solidFill>
                  <a:schemeClr val="tx1"/>
                </a:solidFill>
              </a:rPr>
              <a:t> == NULL) {</a:t>
            </a:r>
          </a:p>
          <a:p>
            <a:pPr marL="0" indent="0">
              <a:buFont typeface="Arial"/>
              <a:buNone/>
            </a:pPr>
            <a:r>
              <a:rPr lang="en-GB" sz="1150" dirty="0">
                <a:solidFill>
                  <a:schemeClr val="tx1"/>
                </a:solidFill>
              </a:rPr>
              <a:t>       exit(EXIT_FAILURE); </a:t>
            </a:r>
          </a:p>
          <a:p>
            <a:pPr marL="0" indent="0">
              <a:buFont typeface="Arial"/>
              <a:buNone/>
            </a:pPr>
            <a:r>
              <a:rPr lang="en-GB" sz="1150" dirty="0">
                <a:solidFill>
                  <a:schemeClr val="tx1"/>
                </a:solidFill>
              </a:rPr>
              <a:t>    }</a:t>
            </a:r>
          </a:p>
          <a:p>
            <a:pPr marL="0" indent="0">
              <a:buFont typeface="Arial"/>
              <a:buNone/>
            </a:pPr>
            <a:r>
              <a:rPr lang="en-US" altLang="nl-NL" sz="1150" i="1" dirty="0">
                <a:solidFill>
                  <a:srgbClr val="8C8C8C"/>
                </a:solidFill>
                <a:latin typeface="JetBrains Mono"/>
              </a:rPr>
              <a:t>   </a:t>
            </a:r>
            <a:br>
              <a:rPr lang="en-US" altLang="nl-NL" sz="1150" i="1" dirty="0">
                <a:solidFill>
                  <a:srgbClr val="8C8C8C"/>
                </a:solidFill>
                <a:latin typeface="JetBrains Mono"/>
              </a:rPr>
            </a:br>
            <a:r>
              <a:rPr lang="en-US" altLang="nl-NL" sz="1150" i="1" dirty="0">
                <a:solidFill>
                  <a:srgbClr val="8C8C8C"/>
                </a:solidFill>
                <a:latin typeface="JetBrains Mono"/>
              </a:rPr>
              <a:t>   // </a:t>
            </a:r>
            <a:r>
              <a:rPr lang="nl-NL" altLang="nl-NL" sz="1150" i="1" dirty="0">
                <a:solidFill>
                  <a:srgbClr val="8C8C8C"/>
                </a:solidFill>
                <a:latin typeface="JetBrains Mono"/>
              </a:rPr>
              <a:t>PROCESS AND CLOSE FILE </a:t>
            </a:r>
            <a:br>
              <a:rPr lang="nl-NL" altLang="nl-NL" sz="1150" i="1" dirty="0">
                <a:solidFill>
                  <a:srgbClr val="8C8C8C"/>
                </a:solidFill>
                <a:latin typeface="JetBrains Mono"/>
              </a:rPr>
            </a:br>
            <a:r>
              <a:rPr lang="nl-NL" altLang="nl-NL" sz="1150" i="1" dirty="0">
                <a:solidFill>
                  <a:srgbClr val="8C8C8C"/>
                </a:solidFill>
                <a:latin typeface="JetBrains Mono"/>
              </a:rPr>
              <a:t>   // …</a:t>
            </a:r>
            <a:br>
              <a:rPr lang="nl-NL" altLang="nl-NL" sz="1150" i="1" dirty="0">
                <a:solidFill>
                  <a:srgbClr val="8C8C8C"/>
                </a:solidFill>
                <a:latin typeface="JetBrains Mono"/>
              </a:rPr>
            </a:br>
            <a:r>
              <a:rPr lang="en-GB" sz="1150" dirty="0">
                <a:solidFill>
                  <a:schemeClr val="tx1"/>
                </a:solidFill>
              </a:rPr>
              <a:t>   </a:t>
            </a:r>
            <a:br>
              <a:rPr lang="en-GB" sz="1150" dirty="0">
                <a:solidFill>
                  <a:schemeClr val="tx1"/>
                </a:solidFill>
              </a:rPr>
            </a:br>
            <a:r>
              <a:rPr lang="en-GB" sz="1150" dirty="0">
                <a:solidFill>
                  <a:schemeClr val="tx1"/>
                </a:solidFill>
              </a:rPr>
              <a:t>    return (0);</a:t>
            </a:r>
          </a:p>
          <a:p>
            <a:pPr marL="0" indent="0">
              <a:buFont typeface="Arial"/>
              <a:buNone/>
            </a:pPr>
            <a:r>
              <a:rPr lang="en-GB" sz="1150" dirty="0">
                <a:solidFill>
                  <a:schemeClr val="tx1"/>
                </a:solidFill>
              </a:rPr>
              <a:t>}</a:t>
            </a:r>
          </a:p>
        </p:txBody>
      </p:sp>
      <p:sp>
        <p:nvSpPr>
          <p:cNvPr id="10" name="Rounded Rectangle 9"/>
          <p:cNvSpPr/>
          <p:nvPr/>
        </p:nvSpPr>
        <p:spPr>
          <a:xfrm>
            <a:off x="7729728" y="2572161"/>
            <a:ext cx="1298448" cy="1163127"/>
          </a:xfrm>
          <a:prstGeom prst="roundRect">
            <a:avLst/>
          </a:prstGeom>
          <a:solidFill>
            <a:schemeClr val="accent3">
              <a:lumMod val="40000"/>
              <a:lumOff val="60000"/>
            </a:schemeClr>
          </a:solidFill>
          <a:ln>
            <a:solidFill>
              <a:schemeClr val="accent3">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600" b="1" dirty="0" err="1">
                <a:solidFill>
                  <a:schemeClr val="tx1"/>
                </a:solidFill>
              </a:rPr>
              <a:t>What</a:t>
            </a:r>
            <a:r>
              <a:rPr lang="nl-NL" sz="1600" b="1" dirty="0">
                <a:solidFill>
                  <a:schemeClr val="tx1"/>
                </a:solidFill>
              </a:rPr>
              <a:t> do </a:t>
            </a:r>
            <a:r>
              <a:rPr lang="nl-NL" sz="1600" b="1" dirty="0" err="1">
                <a:solidFill>
                  <a:schemeClr val="tx1"/>
                </a:solidFill>
              </a:rPr>
              <a:t>argc</a:t>
            </a:r>
            <a:r>
              <a:rPr lang="nl-NL" sz="1600" b="1" dirty="0">
                <a:solidFill>
                  <a:schemeClr val="tx1"/>
                </a:solidFill>
              </a:rPr>
              <a:t> </a:t>
            </a:r>
            <a:r>
              <a:rPr lang="nl-NL" sz="1600" b="1" dirty="0" err="1">
                <a:solidFill>
                  <a:schemeClr val="tx1"/>
                </a:solidFill>
              </a:rPr>
              <a:t>and</a:t>
            </a:r>
            <a:r>
              <a:rPr lang="nl-NL" sz="1600" b="1" dirty="0">
                <a:solidFill>
                  <a:schemeClr val="tx1"/>
                </a:solidFill>
              </a:rPr>
              <a:t> </a:t>
            </a:r>
            <a:r>
              <a:rPr lang="nl-NL" sz="1600" b="1" dirty="0" err="1">
                <a:solidFill>
                  <a:schemeClr val="tx1"/>
                </a:solidFill>
              </a:rPr>
              <a:t>argv</a:t>
            </a:r>
            <a:r>
              <a:rPr lang="nl-NL" sz="1600" b="1" dirty="0">
                <a:solidFill>
                  <a:schemeClr val="tx1"/>
                </a:solidFill>
              </a:rPr>
              <a:t> </a:t>
            </a:r>
            <a:r>
              <a:rPr lang="nl-NL" sz="1600" b="1" dirty="0" err="1">
                <a:solidFill>
                  <a:schemeClr val="tx1"/>
                </a:solidFill>
              </a:rPr>
              <a:t>mean</a:t>
            </a:r>
            <a:r>
              <a:rPr lang="nl-NL" sz="1600" b="1" dirty="0">
                <a:solidFill>
                  <a:schemeClr val="tx1"/>
                </a:solidFill>
              </a:rPr>
              <a:t>?</a:t>
            </a:r>
            <a:endParaRPr lang="en-GB" sz="1600" b="1" dirty="0">
              <a:solidFill>
                <a:schemeClr val="tx1"/>
              </a:solidFill>
            </a:endParaRPr>
          </a:p>
        </p:txBody>
      </p:sp>
    </p:spTree>
    <p:extLst>
      <p:ext uri="{BB962C8B-B14F-4D97-AF65-F5344CB8AC3E}">
        <p14:creationId xmlns:p14="http://schemas.microsoft.com/office/powerpoint/2010/main" val="42152565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17B745F-656E-B642-CC6A-2C707A080402}"/>
              </a:ext>
            </a:extLst>
          </p:cNvPr>
          <p:cNvPicPr>
            <a:picLocks noChangeAspect="1"/>
          </p:cNvPicPr>
          <p:nvPr/>
        </p:nvPicPr>
        <p:blipFill>
          <a:blip r:embed="rId2"/>
          <a:srcRect l="21418" t="22258" r="16029" b="13413"/>
          <a:stretch/>
        </p:blipFill>
        <p:spPr>
          <a:xfrm>
            <a:off x="636283" y="1111582"/>
            <a:ext cx="5719864" cy="3186262"/>
          </a:xfrm>
          <a:prstGeom prst="rect">
            <a:avLst/>
          </a:prstGeom>
        </p:spPr>
      </p:pic>
      <p:sp>
        <p:nvSpPr>
          <p:cNvPr id="2" name="Title 1"/>
          <p:cNvSpPr>
            <a:spLocks noGrp="1"/>
          </p:cNvSpPr>
          <p:nvPr>
            <p:ph type="title"/>
          </p:nvPr>
        </p:nvSpPr>
        <p:spPr/>
        <p:txBody>
          <a:bodyPr/>
          <a:lstStyle/>
          <a:p>
            <a:r>
              <a:rPr lang="en-US" dirty="0"/>
              <a:t>Use of command line arguments</a:t>
            </a:r>
          </a:p>
        </p:txBody>
      </p:sp>
      <p:sp>
        <p:nvSpPr>
          <p:cNvPr id="14" name="Rounded Rectangle 13"/>
          <p:cNvSpPr/>
          <p:nvPr/>
        </p:nvSpPr>
        <p:spPr>
          <a:xfrm>
            <a:off x="3951085" y="3321021"/>
            <a:ext cx="1165664" cy="505968"/>
          </a:xfrm>
          <a:prstGeom prst="roundRect">
            <a:avLst/>
          </a:prstGeom>
          <a:gradFill>
            <a:gsLst>
              <a:gs pos="0">
                <a:schemeClr val="accent1">
                  <a:tint val="100000"/>
                  <a:shade val="100000"/>
                  <a:satMod val="130000"/>
                  <a:alpha val="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n>
                <a:solidFill>
                  <a:schemeClr val="accent1">
                    <a:shade val="95000"/>
                    <a:satMod val="105000"/>
                  </a:schemeClr>
                </a:solidFill>
              </a:ln>
            </a:endParaRPr>
          </a:p>
        </p:txBody>
      </p:sp>
      <p:sp>
        <p:nvSpPr>
          <p:cNvPr id="7" name="Toelichting met afgeronde rechthoek 8">
            <a:extLst>
              <a:ext uri="{FF2B5EF4-FFF2-40B4-BE49-F238E27FC236}">
                <a16:creationId xmlns:a16="http://schemas.microsoft.com/office/drawing/2014/main" id="{9F4E5B3E-8058-DEF2-7904-4C1D3F321A72}"/>
              </a:ext>
            </a:extLst>
          </p:cNvPr>
          <p:cNvSpPr/>
          <p:nvPr/>
        </p:nvSpPr>
        <p:spPr>
          <a:xfrm>
            <a:off x="7029039" y="2311923"/>
            <a:ext cx="1657761" cy="893015"/>
          </a:xfrm>
          <a:prstGeom prst="wedgeRoundRectCallout">
            <a:avLst>
              <a:gd name="adj1" fmla="val -163927"/>
              <a:gd name="adj2" fmla="val 910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Filename passed as argument</a:t>
            </a:r>
          </a:p>
        </p:txBody>
      </p:sp>
    </p:spTree>
    <p:extLst>
      <p:ext uri="{BB962C8B-B14F-4D97-AF65-F5344CB8AC3E}">
        <p14:creationId xmlns:p14="http://schemas.microsoft.com/office/powerpoint/2010/main" val="1215027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2 </a:t>
            </a:r>
          </a:p>
        </p:txBody>
      </p:sp>
      <p:sp>
        <p:nvSpPr>
          <p:cNvPr id="3" name="Content Placeholder 2"/>
          <p:cNvSpPr>
            <a:spLocks noGrp="1"/>
          </p:cNvSpPr>
          <p:nvPr>
            <p:ph idx="1"/>
          </p:nvPr>
        </p:nvSpPr>
        <p:spPr>
          <a:xfrm>
            <a:off x="457199" y="1200150"/>
            <a:ext cx="8298673" cy="3595515"/>
          </a:xfrm>
        </p:spPr>
        <p:txBody>
          <a:bodyPr>
            <a:normAutofit fontScale="92500" lnSpcReduction="20000"/>
          </a:bodyPr>
          <a:lstStyle/>
          <a:p>
            <a:r>
              <a:rPr lang="en-US" sz="2000" dirty="0"/>
              <a:t>Opens an existing input file (see </a:t>
            </a:r>
            <a:r>
              <a:rPr lang="en-US" sz="2000" i="1" dirty="0"/>
              <a:t>story.txt</a:t>
            </a:r>
            <a:r>
              <a:rPr lang="en-US" sz="2000" dirty="0"/>
              <a:t> in canvas)</a:t>
            </a:r>
            <a:br>
              <a:rPr lang="en-US" sz="2000" dirty="0"/>
            </a:br>
            <a:endParaRPr lang="en-US" sz="2000" dirty="0"/>
          </a:p>
          <a:p>
            <a:r>
              <a:rPr lang="en-US" sz="2000" dirty="0"/>
              <a:t>Create a program to write the uppercase version of the input file into a new output file (e.g. output.txt). Tip: you can use the function </a:t>
            </a:r>
            <a:r>
              <a:rPr lang="en-US" sz="2000" i="1" dirty="0" err="1"/>
              <a:t>toupper</a:t>
            </a:r>
            <a:r>
              <a:rPr lang="en-US" sz="2000" dirty="0"/>
              <a:t> from the c standard library (</a:t>
            </a:r>
            <a:r>
              <a:rPr lang="en-US" sz="2000" i="1" dirty="0">
                <a:hlinkClick r:id="rId2"/>
              </a:rPr>
              <a:t>https://cplusplus.com/reference/clibrary/</a:t>
            </a:r>
            <a:r>
              <a:rPr lang="en-US" sz="2000" dirty="0">
                <a:hlinkClick r:id="rId2"/>
              </a:rPr>
              <a:t>)</a:t>
            </a:r>
            <a:endParaRPr lang="en-US" sz="1600" dirty="0"/>
          </a:p>
          <a:p>
            <a:pPr lvl="2"/>
            <a:r>
              <a:rPr lang="en-US" sz="2000" dirty="0"/>
              <a:t>Lower case example: hello</a:t>
            </a:r>
          </a:p>
          <a:p>
            <a:pPr lvl="2"/>
            <a:r>
              <a:rPr lang="en-US" sz="2000" dirty="0"/>
              <a:t>Upper case example: HELLO</a:t>
            </a:r>
          </a:p>
          <a:p>
            <a:pPr marL="914400" lvl="2" indent="0">
              <a:buNone/>
            </a:pPr>
            <a:endParaRPr lang="en-US" sz="2000" dirty="0"/>
          </a:p>
          <a:p>
            <a:r>
              <a:rPr lang="en-US" sz="2000" dirty="0"/>
              <a:t>Make sure to be able to execute the program from the terminal. You can for instance use the command:</a:t>
            </a:r>
            <a:br>
              <a:rPr lang="en-US" sz="2000" dirty="0"/>
            </a:br>
            <a:r>
              <a:rPr lang="en-US" sz="1600" i="1"/>
              <a:t>./main </a:t>
            </a:r>
            <a:r>
              <a:rPr lang="en-US" sz="1600" i="1" dirty="0"/>
              <a:t>story.txt output.txt</a:t>
            </a:r>
          </a:p>
          <a:p>
            <a:endParaRPr lang="en-US" sz="1600" i="1" dirty="0"/>
          </a:p>
          <a:p>
            <a:r>
              <a:rPr lang="en-US" sz="2000" dirty="0"/>
              <a:t>Do not forget to close any file(s) that have been opened!</a:t>
            </a:r>
            <a:br>
              <a:rPr lang="en-US" sz="1600" i="1" dirty="0"/>
            </a:br>
            <a:endParaRPr lang="en-US" sz="1600" i="1" dirty="0"/>
          </a:p>
        </p:txBody>
      </p:sp>
    </p:spTree>
    <p:extLst>
      <p:ext uri="{BB962C8B-B14F-4D97-AF65-F5344CB8AC3E}">
        <p14:creationId xmlns:p14="http://schemas.microsoft.com/office/powerpoint/2010/main" val="2554178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3</a:t>
            </a:r>
          </a:p>
        </p:txBody>
      </p:sp>
      <p:sp>
        <p:nvSpPr>
          <p:cNvPr id="3" name="Content Placeholder 2"/>
          <p:cNvSpPr>
            <a:spLocks noGrp="1"/>
          </p:cNvSpPr>
          <p:nvPr>
            <p:ph idx="1"/>
          </p:nvPr>
        </p:nvSpPr>
        <p:spPr>
          <a:xfrm>
            <a:off x="457199" y="1200150"/>
            <a:ext cx="8298673" cy="3681036"/>
          </a:xfrm>
        </p:spPr>
        <p:txBody>
          <a:bodyPr>
            <a:noAutofit/>
          </a:bodyPr>
          <a:lstStyle/>
          <a:p>
            <a:r>
              <a:rPr lang="en-US" sz="1300" dirty="0">
                <a:latin typeface="Arial" panose="020B0604020202020204" pitchFamily="34" charset="0"/>
                <a:cs typeface="Arial" panose="020B0604020202020204" pitchFamily="34" charset="0"/>
              </a:rPr>
              <a:t>Open an existing input file (see </a:t>
            </a:r>
            <a:r>
              <a:rPr lang="en-US" sz="1300" i="1" dirty="0">
                <a:latin typeface="Arial" panose="020B0604020202020204" pitchFamily="34" charset="0"/>
                <a:cs typeface="Arial" panose="020B0604020202020204" pitchFamily="34" charset="0"/>
              </a:rPr>
              <a:t>story.txt</a:t>
            </a:r>
            <a:r>
              <a:rPr lang="en-US" sz="1300" dirty="0">
                <a:latin typeface="Arial" panose="020B0604020202020204" pitchFamily="34" charset="0"/>
                <a:cs typeface="Arial" panose="020B0604020202020204" pitchFamily="34" charset="0"/>
              </a:rPr>
              <a:t> in canvas). As you may have noticed, the input file contains several typos. </a:t>
            </a:r>
          </a:p>
          <a:p>
            <a:endParaRPr lang="en-US" sz="1300" dirty="0">
              <a:latin typeface="Arial" panose="020B0604020202020204" pitchFamily="34" charset="0"/>
              <a:cs typeface="Arial" panose="020B0604020202020204" pitchFamily="34" charset="0"/>
            </a:endParaRPr>
          </a:p>
          <a:p>
            <a:r>
              <a:rPr lang="en-US" sz="1300" dirty="0">
                <a:latin typeface="Arial" panose="020B0604020202020204" pitchFamily="34" charset="0"/>
                <a:cs typeface="Arial" panose="020B0604020202020204" pitchFamily="34" charset="0"/>
              </a:rPr>
              <a:t>Create a program to fix the typos of the input file and write the result in an output file. For every input byte use the following bitwise logic to fix the typos. Remember that a byte consists of 8 bits: b7 b6 b5 b4 b3 b2 b1 b0</a:t>
            </a:r>
            <a:br>
              <a:rPr lang="en-US" sz="1300" dirty="0">
                <a:latin typeface="Arial" panose="020B0604020202020204" pitchFamily="34" charset="0"/>
                <a:cs typeface="Arial" panose="020B0604020202020204" pitchFamily="34" charset="0"/>
              </a:rPr>
            </a:b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Bit-wise logic: IF </a:t>
            </a:r>
            <a:r>
              <a:rPr lang="en-US" sz="1300" i="1" dirty="0">
                <a:latin typeface="Arial" panose="020B0604020202020204" pitchFamily="34" charset="0"/>
                <a:cs typeface="Arial" panose="020B0604020202020204" pitchFamily="34" charset="0"/>
              </a:rPr>
              <a:t>b6</a:t>
            </a:r>
            <a:r>
              <a:rPr lang="en-US" sz="1300" dirty="0">
                <a:latin typeface="Arial" panose="020B0604020202020204" pitchFamily="34" charset="0"/>
                <a:cs typeface="Arial" panose="020B0604020202020204" pitchFamily="34" charset="0"/>
              </a:rPr>
              <a:t> in your byte equals 0 AND both </a:t>
            </a:r>
            <a:r>
              <a:rPr lang="en-US" sz="1300" i="1" dirty="0">
                <a:latin typeface="Arial" panose="020B0604020202020204" pitchFamily="34" charset="0"/>
                <a:cs typeface="Arial" panose="020B0604020202020204" pitchFamily="34" charset="0"/>
              </a:rPr>
              <a:t>b2</a:t>
            </a:r>
            <a:r>
              <a:rPr lang="en-US" sz="1300" dirty="0">
                <a:latin typeface="Arial" panose="020B0604020202020204" pitchFamily="34" charset="0"/>
                <a:cs typeface="Arial" panose="020B0604020202020204" pitchFamily="34" charset="0"/>
              </a:rPr>
              <a:t> and </a:t>
            </a:r>
            <a:r>
              <a:rPr lang="en-US" sz="1300" i="1" dirty="0">
                <a:latin typeface="Arial" panose="020B0604020202020204" pitchFamily="34" charset="0"/>
                <a:cs typeface="Arial" panose="020B0604020202020204" pitchFamily="34" charset="0"/>
              </a:rPr>
              <a:t>b3</a:t>
            </a:r>
            <a:r>
              <a:rPr lang="en-US" sz="1300" dirty="0">
                <a:latin typeface="Arial" panose="020B0604020202020204" pitchFamily="34" charset="0"/>
                <a:cs typeface="Arial" panose="020B0604020202020204" pitchFamily="34" charset="0"/>
              </a:rPr>
              <a:t> equal 1 THEN invert </a:t>
            </a:r>
            <a:r>
              <a:rPr lang="en-US" sz="1300" i="1" dirty="0">
                <a:latin typeface="Arial" panose="020B0604020202020204" pitchFamily="34" charset="0"/>
                <a:cs typeface="Arial" panose="020B0604020202020204" pitchFamily="34" charset="0"/>
              </a:rPr>
              <a:t>b1</a:t>
            </a:r>
          </a:p>
          <a:p>
            <a:pPr marL="0" indent="0">
              <a:buNone/>
            </a:pPr>
            <a:r>
              <a:rPr lang="en-US" sz="1300" dirty="0">
                <a:latin typeface="Arial" panose="020B0604020202020204" pitchFamily="34" charset="0"/>
                <a:cs typeface="Arial" panose="020B0604020202020204" pitchFamily="34" charset="0"/>
              </a:rPr>
              <a:t> </a:t>
            </a:r>
          </a:p>
          <a:p>
            <a:r>
              <a:rPr lang="en-US" sz="1300" dirty="0"/>
              <a:t>Make sure to be able to execute the program from the terminal. You can for instance use the command:</a:t>
            </a:r>
            <a:br>
              <a:rPr lang="en-US" sz="1300" dirty="0"/>
            </a:br>
            <a:r>
              <a:rPr lang="en-US" sz="1300" i="1" dirty="0"/>
              <a:t>./main story.txt output.txt</a:t>
            </a:r>
          </a:p>
          <a:p>
            <a:endParaRPr lang="en-US" sz="1300" i="1" dirty="0"/>
          </a:p>
          <a:p>
            <a:r>
              <a:rPr lang="en-US" sz="1300" dirty="0"/>
              <a:t>Do not forget to close any file(s) that have been opened!</a:t>
            </a:r>
          </a:p>
          <a:p>
            <a:endParaRPr lang="en-US" sz="1300" dirty="0">
              <a:latin typeface="Arial" panose="020B0604020202020204" pitchFamily="34" charset="0"/>
              <a:cs typeface="Arial" panose="020B0604020202020204" pitchFamily="34" charset="0"/>
            </a:endParaRPr>
          </a:p>
          <a:p>
            <a:r>
              <a:rPr lang="en-US" sz="1300" dirty="0">
                <a:latin typeface="Arial" panose="020B0604020202020204" pitchFamily="34" charset="0"/>
                <a:cs typeface="Arial" panose="020B0604020202020204" pitchFamily="34" charset="0"/>
              </a:rPr>
              <a:t>Compare the input and output files. What difference(s) do you notice?</a:t>
            </a:r>
          </a:p>
        </p:txBody>
      </p:sp>
    </p:spTree>
    <p:extLst>
      <p:ext uri="{BB962C8B-B14F-4D97-AF65-F5344CB8AC3E}">
        <p14:creationId xmlns:p14="http://schemas.microsoft.com/office/powerpoint/2010/main" val="2183906713"/>
      </p:ext>
    </p:extLst>
  </p:cSld>
  <p:clrMapOvr>
    <a:masterClrMapping/>
  </p:clrMapOvr>
</p:sld>
</file>

<file path=ppt/theme/theme1.xml><?xml version="1.0" encoding="utf-8"?>
<a:theme xmlns:a="http://schemas.openxmlformats.org/drawingml/2006/main" name="Aangepast ontwer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PPT_Fontys_NL_universeel</Template>
  <TotalTime>0</TotalTime>
  <Words>1171</Words>
  <Application>Microsoft Office PowerPoint</Application>
  <PresentationFormat>Diavoorstelling (16:9)</PresentationFormat>
  <Paragraphs>169</Paragraphs>
  <Slides>17</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17</vt:i4>
      </vt:variant>
    </vt:vector>
  </HeadingPairs>
  <TitlesOfParts>
    <vt:vector size="21" baseType="lpstr">
      <vt:lpstr>Arial</vt:lpstr>
      <vt:lpstr>Calibri</vt:lpstr>
      <vt:lpstr>JetBrains Mono</vt:lpstr>
      <vt:lpstr>Aangepast ontwerp</vt:lpstr>
      <vt:lpstr>Programming in C</vt:lpstr>
      <vt:lpstr>How do you feel after the Live Test?</vt:lpstr>
      <vt:lpstr>Week 12</vt:lpstr>
      <vt:lpstr>File types</vt:lpstr>
      <vt:lpstr>File operations</vt:lpstr>
      <vt:lpstr>File opening</vt:lpstr>
      <vt:lpstr>File opening</vt:lpstr>
      <vt:lpstr>File closing</vt:lpstr>
      <vt:lpstr>Code example of opening and closing a file</vt:lpstr>
      <vt:lpstr>Reading data from a file</vt:lpstr>
      <vt:lpstr>Example of reading characters using fgetc</vt:lpstr>
      <vt:lpstr>Exercise 1</vt:lpstr>
      <vt:lpstr>Write data to a file</vt:lpstr>
      <vt:lpstr>Use of command line arguments</vt:lpstr>
      <vt:lpstr>Use of command line arguments</vt:lpstr>
      <vt:lpstr>Exercise 2 </vt:lpstr>
      <vt:lpstr>Exercise 3</vt:lpstr>
    </vt:vector>
  </TitlesOfParts>
  <Company>Fontys Hogescholen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Zhao,Qin Q.</dc:creator>
  <cp:lastModifiedBy>Guayrin,Brice B.P.B.J.P.</cp:lastModifiedBy>
  <cp:revision>328</cp:revision>
  <cp:lastPrinted>2014-08-19T14:33:34Z</cp:lastPrinted>
  <dcterms:created xsi:type="dcterms:W3CDTF">2019-11-16T10:39:10Z</dcterms:created>
  <dcterms:modified xsi:type="dcterms:W3CDTF">2024-11-27T20:32:37Z</dcterms:modified>
</cp:coreProperties>
</file>